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9"/>
  </p:notesMasterIdLst>
  <p:sldIdLst>
    <p:sldId id="256" r:id="rId2"/>
    <p:sldId id="279" r:id="rId3"/>
    <p:sldId id="292" r:id="rId4"/>
    <p:sldId id="295" r:id="rId5"/>
    <p:sldId id="296" r:id="rId6"/>
    <p:sldId id="298" r:id="rId7"/>
    <p:sldId id="304" r:id="rId8"/>
    <p:sldId id="297" r:id="rId9"/>
    <p:sldId id="293" r:id="rId10"/>
    <p:sldId id="294" r:id="rId11"/>
    <p:sldId id="300" r:id="rId12"/>
    <p:sldId id="305" r:id="rId13"/>
    <p:sldId id="299" r:id="rId14"/>
    <p:sldId id="303" r:id="rId15"/>
    <p:sldId id="306" r:id="rId16"/>
    <p:sldId id="307" r:id="rId17"/>
    <p:sldId id="308" r:id="rId18"/>
    <p:sldId id="309" r:id="rId19"/>
    <p:sldId id="283" r:id="rId20"/>
    <p:sldId id="290" r:id="rId21"/>
    <p:sldId id="310" r:id="rId22"/>
    <p:sldId id="271" r:id="rId23"/>
    <p:sldId id="282" r:id="rId24"/>
    <p:sldId id="286" r:id="rId25"/>
    <p:sldId id="288" r:id="rId26"/>
    <p:sldId id="289" r:id="rId27"/>
    <p:sldId id="291" r:id="rId28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740" autoAdjust="0"/>
    <p:restoredTop sz="63196" autoAdjust="0"/>
  </p:normalViewPr>
  <p:slideViewPr>
    <p:cSldViewPr snapToGrid="0">
      <p:cViewPr varScale="1">
        <p:scale>
          <a:sx n="100" d="100"/>
          <a:sy n="100" d="100"/>
        </p:scale>
        <p:origin x="21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522241-A98D-4151-8C3A-42EE404B007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70886A-F641-4557-AD66-22DA6DF1AC7F}">
      <dgm:prSet/>
      <dgm:spPr/>
      <dgm:t>
        <a:bodyPr/>
        <a:lstStyle/>
        <a:p>
          <a:r>
            <a:rPr lang="sl-SI" dirty="0"/>
            <a:t>vnašanje naročil, ki NISO predmet EVID poročanja           vključevanje (že) oddanih naročil (npr. iz postopkov iz 39. člen ZJN, posamezna JN, oddana na podlagi OS, …)</a:t>
          </a:r>
          <a:endParaRPr lang="en-US" dirty="0"/>
        </a:p>
      </dgm:t>
    </dgm:pt>
    <dgm:pt modelId="{5EC8AB60-137D-4958-832C-E6ED40D0FBBC}" type="parTrans" cxnId="{A7D89545-2378-4B9F-946D-9C5A2F0E9975}">
      <dgm:prSet/>
      <dgm:spPr/>
      <dgm:t>
        <a:bodyPr/>
        <a:lstStyle/>
        <a:p>
          <a:endParaRPr lang="en-US"/>
        </a:p>
      </dgm:t>
    </dgm:pt>
    <dgm:pt modelId="{E5F08707-23AF-4D23-9893-C9DE8FCC8E50}" type="sibTrans" cxnId="{A7D89545-2378-4B9F-946D-9C5A2F0E9975}">
      <dgm:prSet/>
      <dgm:spPr/>
      <dgm:t>
        <a:bodyPr/>
        <a:lstStyle/>
        <a:p>
          <a:endParaRPr lang="en-US"/>
        </a:p>
      </dgm:t>
    </dgm:pt>
    <dgm:pt modelId="{7CA9ADF7-1F5B-46A6-846D-F70D04D8853E}">
      <dgm:prSet/>
      <dgm:spPr/>
      <dgm:t>
        <a:bodyPr/>
        <a:lstStyle/>
        <a:p>
          <a:r>
            <a:rPr lang="sl-SI" dirty="0">
              <a:solidFill>
                <a:srgbClr val="FF0000"/>
              </a:solidFill>
            </a:rPr>
            <a:t>STATISTIČNI PODATKI IN SEZNAM (nedopustna) uporaba decimalnih vejic </a:t>
          </a:r>
        </a:p>
        <a:p>
          <a:r>
            <a:rPr lang="sl-SI" dirty="0">
              <a:solidFill>
                <a:srgbClr val="FF0000"/>
              </a:solidFill>
            </a:rPr>
            <a:t>(38.000,00          3.800.000) POZOR pri kopiranju števil/vrednosti</a:t>
          </a:r>
          <a:endParaRPr lang="en-US" dirty="0">
            <a:solidFill>
              <a:srgbClr val="FF0000"/>
            </a:solidFill>
          </a:endParaRPr>
        </a:p>
      </dgm:t>
    </dgm:pt>
    <dgm:pt modelId="{F7749238-DBF3-4DF6-9EC9-18FBBA38F7FC}" type="parTrans" cxnId="{63651324-D3E8-49B4-8747-D91DAF361983}">
      <dgm:prSet/>
      <dgm:spPr/>
      <dgm:t>
        <a:bodyPr/>
        <a:lstStyle/>
        <a:p>
          <a:endParaRPr lang="en-US"/>
        </a:p>
      </dgm:t>
    </dgm:pt>
    <dgm:pt modelId="{2186AAF2-D700-40AB-A0EA-EB2235493E3D}" type="sibTrans" cxnId="{63651324-D3E8-49B4-8747-D91DAF361983}">
      <dgm:prSet/>
      <dgm:spPr/>
      <dgm:t>
        <a:bodyPr/>
        <a:lstStyle/>
        <a:p>
          <a:endParaRPr lang="en-US"/>
        </a:p>
      </dgm:t>
    </dgm:pt>
    <dgm:pt modelId="{7902816F-EB92-449F-937B-AE38041721CD}">
      <dgm:prSet/>
      <dgm:spPr/>
      <dgm:t>
        <a:bodyPr/>
        <a:lstStyle/>
        <a:p>
          <a:r>
            <a:rPr lang="sl-SI" dirty="0">
              <a:solidFill>
                <a:srgbClr val="FF0000"/>
              </a:solidFill>
            </a:rPr>
            <a:t>z objavo seznama „prepisani“ podatki v tabelah („prepisani“ statistični podatki)</a:t>
          </a:r>
          <a:endParaRPr lang="en-US" dirty="0">
            <a:solidFill>
              <a:srgbClr val="FF0000"/>
            </a:solidFill>
          </a:endParaRPr>
        </a:p>
      </dgm:t>
    </dgm:pt>
    <dgm:pt modelId="{29B88858-DDBF-4DDD-BD29-B5D1E2765350}" type="parTrans" cxnId="{BDD3A7D3-93BB-4170-93DC-2265170755A1}">
      <dgm:prSet/>
      <dgm:spPr/>
      <dgm:t>
        <a:bodyPr/>
        <a:lstStyle/>
        <a:p>
          <a:endParaRPr lang="en-US"/>
        </a:p>
      </dgm:t>
    </dgm:pt>
    <dgm:pt modelId="{937DB86F-DCE6-4055-B270-22C1667CF9C0}" type="sibTrans" cxnId="{BDD3A7D3-93BB-4170-93DC-2265170755A1}">
      <dgm:prSet/>
      <dgm:spPr/>
      <dgm:t>
        <a:bodyPr/>
        <a:lstStyle/>
        <a:p>
          <a:endParaRPr lang="en-US"/>
        </a:p>
      </dgm:t>
    </dgm:pt>
    <dgm:pt modelId="{2A042842-31D1-41ED-8F9C-51DECDE9C04D}">
      <dgm:prSet/>
      <dgm:spPr/>
      <dgm:t>
        <a:bodyPr/>
        <a:lstStyle/>
        <a:p>
          <a:r>
            <a:rPr lang="sl-SI" dirty="0"/>
            <a:t>izbira „neustreznega“ področja (splošno </a:t>
          </a:r>
          <a:r>
            <a:rPr lang="sl-SI" dirty="0" err="1"/>
            <a:t>vs</a:t>
          </a:r>
          <a:r>
            <a:rPr lang="sl-SI" dirty="0"/>
            <a:t>. infrastruktura)</a:t>
          </a:r>
          <a:endParaRPr lang="en-US" dirty="0"/>
        </a:p>
      </dgm:t>
    </dgm:pt>
    <dgm:pt modelId="{91543633-9B73-4AB7-B97D-85B8018C0AF1}" type="parTrans" cxnId="{E6BE2CFD-B85C-4E88-A344-4CB7881517EA}">
      <dgm:prSet/>
      <dgm:spPr/>
      <dgm:t>
        <a:bodyPr/>
        <a:lstStyle/>
        <a:p>
          <a:endParaRPr lang="en-US"/>
        </a:p>
      </dgm:t>
    </dgm:pt>
    <dgm:pt modelId="{1F854261-4E8D-4756-8B60-C79DDD7E2021}" type="sibTrans" cxnId="{E6BE2CFD-B85C-4E88-A344-4CB7881517EA}">
      <dgm:prSet/>
      <dgm:spPr/>
      <dgm:t>
        <a:bodyPr/>
        <a:lstStyle/>
        <a:p>
          <a:endParaRPr lang="en-US"/>
        </a:p>
      </dgm:t>
    </dgm:pt>
    <dgm:pt modelId="{D9BD77B7-B484-4B57-8247-FFDCB36B935F}">
      <dgm:prSet/>
      <dgm:spPr/>
      <dgm:t>
        <a:bodyPr/>
        <a:lstStyle/>
        <a:p>
          <a:r>
            <a:rPr lang="sl-SI" dirty="0"/>
            <a:t>pri popravljanju podatkov (zgolj) vnos spremenjenih podatkov          (brez ponovne oddaje)</a:t>
          </a:r>
          <a:endParaRPr lang="en-US" dirty="0"/>
        </a:p>
      </dgm:t>
    </dgm:pt>
    <dgm:pt modelId="{35138E45-8A7C-4FF2-BE3C-4221317B40B9}" type="parTrans" cxnId="{99129747-9AE6-4718-A4E0-F5B0877EBD0F}">
      <dgm:prSet/>
      <dgm:spPr/>
      <dgm:t>
        <a:bodyPr/>
        <a:lstStyle/>
        <a:p>
          <a:endParaRPr lang="en-US"/>
        </a:p>
      </dgm:t>
    </dgm:pt>
    <dgm:pt modelId="{44D7EE94-2CEB-4989-8030-6758D3BDB0A3}" type="sibTrans" cxnId="{99129747-9AE6-4718-A4E0-F5B0877EBD0F}">
      <dgm:prSet/>
      <dgm:spPr/>
      <dgm:t>
        <a:bodyPr/>
        <a:lstStyle/>
        <a:p>
          <a:endParaRPr lang="en-US"/>
        </a:p>
      </dgm:t>
    </dgm:pt>
    <dgm:pt modelId="{AB7064B8-F40A-4C20-A73A-E3B9B6532BF7}">
      <dgm:prSet/>
      <dgm:spPr/>
      <dgm:t>
        <a:bodyPr/>
        <a:lstStyle/>
        <a:p>
          <a:r>
            <a:rPr lang="sl-SI" dirty="0"/>
            <a:t>objavljanje praznih seznamov evidenčnih naročil (2. odst. 21. člena ZJN-3)</a:t>
          </a:r>
          <a:endParaRPr lang="en-US" dirty="0"/>
        </a:p>
      </dgm:t>
    </dgm:pt>
    <dgm:pt modelId="{FE1B7152-5BE9-4C96-81A3-7AA2DD7CEE1C}" type="parTrans" cxnId="{21FFA2FD-EF0A-4747-A58E-DE716B7D97A5}">
      <dgm:prSet/>
      <dgm:spPr/>
      <dgm:t>
        <a:bodyPr/>
        <a:lstStyle/>
        <a:p>
          <a:endParaRPr lang="en-US"/>
        </a:p>
      </dgm:t>
    </dgm:pt>
    <dgm:pt modelId="{A8FD2801-A73D-4D7D-814E-AD7E871D01C4}" type="sibTrans" cxnId="{21FFA2FD-EF0A-4747-A58E-DE716B7D97A5}">
      <dgm:prSet/>
      <dgm:spPr/>
      <dgm:t>
        <a:bodyPr/>
        <a:lstStyle/>
        <a:p>
          <a:endParaRPr lang="en-US"/>
        </a:p>
      </dgm:t>
    </dgm:pt>
    <dgm:pt modelId="{9927968C-9BD6-483C-B5BF-8D874D790D02}">
      <dgm:prSet/>
      <dgm:spPr/>
      <dgm:t>
        <a:bodyPr/>
        <a:lstStyle/>
        <a:p>
          <a:r>
            <a:rPr lang="sl-SI" dirty="0">
              <a:solidFill>
                <a:srgbClr val="FF0000"/>
              </a:solidFill>
            </a:rPr>
            <a:t>SEZNAM (nedopustno) spreminjanje predloge </a:t>
          </a:r>
          <a:r>
            <a:rPr lang="sl-SI" dirty="0" err="1">
              <a:solidFill>
                <a:srgbClr val="FF0000"/>
              </a:solidFill>
            </a:rPr>
            <a:t>xlsx</a:t>
          </a:r>
          <a:r>
            <a:rPr lang="sl-SI" dirty="0">
              <a:solidFill>
                <a:srgbClr val="FF0000"/>
              </a:solidFill>
            </a:rPr>
            <a:t> (neuporaba spustnega seznama za PODROČJE</a:t>
          </a:r>
        </a:p>
        <a:p>
          <a:r>
            <a:rPr lang="sl-SI">
              <a:solidFill>
                <a:srgbClr val="FF0000"/>
              </a:solidFill>
            </a:rPr>
            <a:t>in </a:t>
          </a:r>
          <a:r>
            <a:rPr lang="sl-SI" dirty="0">
              <a:solidFill>
                <a:srgbClr val="FF0000"/>
              </a:solidFill>
            </a:rPr>
            <a:t>VRSTO PREDMETA, decimalna ločila: vejice/pike, v ozadju formule za izračun, zaokroževanje…) </a:t>
          </a:r>
        </a:p>
      </dgm:t>
    </dgm:pt>
    <dgm:pt modelId="{197F7894-18C0-4064-A23D-87A19F8AB767}" type="parTrans" cxnId="{3BEE15D0-E171-451C-ADE7-455E1FC17343}">
      <dgm:prSet/>
      <dgm:spPr/>
      <dgm:t>
        <a:bodyPr/>
        <a:lstStyle/>
        <a:p>
          <a:endParaRPr lang="sl-SI"/>
        </a:p>
      </dgm:t>
    </dgm:pt>
    <dgm:pt modelId="{18ABB0B0-5D1D-4208-ADBD-B5FCEC8D07A6}" type="sibTrans" cxnId="{3BEE15D0-E171-451C-ADE7-455E1FC17343}">
      <dgm:prSet/>
      <dgm:spPr/>
      <dgm:t>
        <a:bodyPr/>
        <a:lstStyle/>
        <a:p>
          <a:endParaRPr lang="sl-SI"/>
        </a:p>
      </dgm:t>
    </dgm:pt>
    <dgm:pt modelId="{0CCCFAB6-9224-4EDA-B3AF-A2ACF2C5F367}" type="pres">
      <dgm:prSet presAssocID="{46522241-A98D-4151-8C3A-42EE404B0074}" presName="vert0" presStyleCnt="0">
        <dgm:presLayoutVars>
          <dgm:dir/>
          <dgm:animOne val="branch"/>
          <dgm:animLvl val="lvl"/>
        </dgm:presLayoutVars>
      </dgm:prSet>
      <dgm:spPr/>
    </dgm:pt>
    <dgm:pt modelId="{507627F5-A302-4F8C-981C-DB127691EC3C}" type="pres">
      <dgm:prSet presAssocID="{9927968C-9BD6-483C-B5BF-8D874D790D02}" presName="thickLine" presStyleLbl="alignNode1" presStyleIdx="0" presStyleCnt="7"/>
      <dgm:spPr/>
    </dgm:pt>
    <dgm:pt modelId="{7D5AA9FA-80A9-40DA-934B-A7122657415C}" type="pres">
      <dgm:prSet presAssocID="{9927968C-9BD6-483C-B5BF-8D874D790D02}" presName="horz1" presStyleCnt="0"/>
      <dgm:spPr/>
    </dgm:pt>
    <dgm:pt modelId="{3B33A92F-F907-4264-9CA1-BE8B3B3961B1}" type="pres">
      <dgm:prSet presAssocID="{9927968C-9BD6-483C-B5BF-8D874D790D02}" presName="tx1" presStyleLbl="revTx" presStyleIdx="0" presStyleCnt="7"/>
      <dgm:spPr/>
    </dgm:pt>
    <dgm:pt modelId="{BD783038-6774-4BB0-8510-A3BCB38A45C7}" type="pres">
      <dgm:prSet presAssocID="{9927968C-9BD6-483C-B5BF-8D874D790D02}" presName="vert1" presStyleCnt="0"/>
      <dgm:spPr/>
    </dgm:pt>
    <dgm:pt modelId="{469C1E5C-7C46-4772-808D-DBC70BE02422}" type="pres">
      <dgm:prSet presAssocID="{7CA9ADF7-1F5B-46A6-846D-F70D04D8853E}" presName="thickLine" presStyleLbl="alignNode1" presStyleIdx="1" presStyleCnt="7"/>
      <dgm:spPr/>
    </dgm:pt>
    <dgm:pt modelId="{6A11F592-7932-41A8-B276-A525A124E993}" type="pres">
      <dgm:prSet presAssocID="{7CA9ADF7-1F5B-46A6-846D-F70D04D8853E}" presName="horz1" presStyleCnt="0"/>
      <dgm:spPr/>
    </dgm:pt>
    <dgm:pt modelId="{31B4AE3E-3BAC-4A66-A087-1319034EB989}" type="pres">
      <dgm:prSet presAssocID="{7CA9ADF7-1F5B-46A6-846D-F70D04D8853E}" presName="tx1" presStyleLbl="revTx" presStyleIdx="1" presStyleCnt="7"/>
      <dgm:spPr/>
    </dgm:pt>
    <dgm:pt modelId="{FDA240B5-5201-4670-BF90-39EF835F1372}" type="pres">
      <dgm:prSet presAssocID="{7CA9ADF7-1F5B-46A6-846D-F70D04D8853E}" presName="vert1" presStyleCnt="0"/>
      <dgm:spPr/>
    </dgm:pt>
    <dgm:pt modelId="{080C92CC-C8F1-4FE0-8150-78D03C25B51D}" type="pres">
      <dgm:prSet presAssocID="{7902816F-EB92-449F-937B-AE38041721CD}" presName="thickLine" presStyleLbl="alignNode1" presStyleIdx="2" presStyleCnt="7"/>
      <dgm:spPr/>
    </dgm:pt>
    <dgm:pt modelId="{F11076B3-DD73-4E86-98BD-817D3F1E4BE8}" type="pres">
      <dgm:prSet presAssocID="{7902816F-EB92-449F-937B-AE38041721CD}" presName="horz1" presStyleCnt="0"/>
      <dgm:spPr/>
    </dgm:pt>
    <dgm:pt modelId="{BE99DFDC-06DA-4BF1-BDEC-78B73CB469B7}" type="pres">
      <dgm:prSet presAssocID="{7902816F-EB92-449F-937B-AE38041721CD}" presName="tx1" presStyleLbl="revTx" presStyleIdx="2" presStyleCnt="7"/>
      <dgm:spPr/>
    </dgm:pt>
    <dgm:pt modelId="{C00EC638-1D92-4820-97B5-43EC03027092}" type="pres">
      <dgm:prSet presAssocID="{7902816F-EB92-449F-937B-AE38041721CD}" presName="vert1" presStyleCnt="0"/>
      <dgm:spPr/>
    </dgm:pt>
    <dgm:pt modelId="{860735C5-FBF0-401E-BAC6-B2D4438999E2}" type="pres">
      <dgm:prSet presAssocID="{D9BD77B7-B484-4B57-8247-FFDCB36B935F}" presName="thickLine" presStyleLbl="alignNode1" presStyleIdx="3" presStyleCnt="7"/>
      <dgm:spPr/>
    </dgm:pt>
    <dgm:pt modelId="{201E83CB-332F-4C04-8937-E74BE92E23B0}" type="pres">
      <dgm:prSet presAssocID="{D9BD77B7-B484-4B57-8247-FFDCB36B935F}" presName="horz1" presStyleCnt="0"/>
      <dgm:spPr/>
    </dgm:pt>
    <dgm:pt modelId="{E9B98B87-A53F-471A-92FB-DFF36CE56A39}" type="pres">
      <dgm:prSet presAssocID="{D9BD77B7-B484-4B57-8247-FFDCB36B935F}" presName="tx1" presStyleLbl="revTx" presStyleIdx="3" presStyleCnt="7"/>
      <dgm:spPr/>
    </dgm:pt>
    <dgm:pt modelId="{DAF6255E-FA8B-484B-B833-F16900B38776}" type="pres">
      <dgm:prSet presAssocID="{D9BD77B7-B484-4B57-8247-FFDCB36B935F}" presName="vert1" presStyleCnt="0"/>
      <dgm:spPr/>
    </dgm:pt>
    <dgm:pt modelId="{25651FDC-305D-4C88-AB06-C69E0FD19566}" type="pres">
      <dgm:prSet presAssocID="{F170886A-F641-4557-AD66-22DA6DF1AC7F}" presName="thickLine" presStyleLbl="alignNode1" presStyleIdx="4" presStyleCnt="7"/>
      <dgm:spPr/>
    </dgm:pt>
    <dgm:pt modelId="{3FED2C35-1BC3-4CEC-8A18-BB01B9091F19}" type="pres">
      <dgm:prSet presAssocID="{F170886A-F641-4557-AD66-22DA6DF1AC7F}" presName="horz1" presStyleCnt="0"/>
      <dgm:spPr/>
    </dgm:pt>
    <dgm:pt modelId="{92F50884-87BF-42B9-B430-9D1187616493}" type="pres">
      <dgm:prSet presAssocID="{F170886A-F641-4557-AD66-22DA6DF1AC7F}" presName="tx1" presStyleLbl="revTx" presStyleIdx="4" presStyleCnt="7"/>
      <dgm:spPr/>
    </dgm:pt>
    <dgm:pt modelId="{E82E22F8-38A8-48B0-A76A-5AA5C89DE4F6}" type="pres">
      <dgm:prSet presAssocID="{F170886A-F641-4557-AD66-22DA6DF1AC7F}" presName="vert1" presStyleCnt="0"/>
      <dgm:spPr/>
    </dgm:pt>
    <dgm:pt modelId="{A226C13F-5934-4855-8E43-01EDA7CCAB08}" type="pres">
      <dgm:prSet presAssocID="{2A042842-31D1-41ED-8F9C-51DECDE9C04D}" presName="thickLine" presStyleLbl="alignNode1" presStyleIdx="5" presStyleCnt="7"/>
      <dgm:spPr/>
    </dgm:pt>
    <dgm:pt modelId="{52789557-387C-4106-B28B-E441578F4E17}" type="pres">
      <dgm:prSet presAssocID="{2A042842-31D1-41ED-8F9C-51DECDE9C04D}" presName="horz1" presStyleCnt="0"/>
      <dgm:spPr/>
    </dgm:pt>
    <dgm:pt modelId="{D40E0372-EE5E-4530-828B-8899D648F2ED}" type="pres">
      <dgm:prSet presAssocID="{2A042842-31D1-41ED-8F9C-51DECDE9C04D}" presName="tx1" presStyleLbl="revTx" presStyleIdx="5" presStyleCnt="7"/>
      <dgm:spPr/>
    </dgm:pt>
    <dgm:pt modelId="{CB8C2B75-5AE7-49B0-851E-A87FC1DCDBC8}" type="pres">
      <dgm:prSet presAssocID="{2A042842-31D1-41ED-8F9C-51DECDE9C04D}" presName="vert1" presStyleCnt="0"/>
      <dgm:spPr/>
    </dgm:pt>
    <dgm:pt modelId="{9145C32A-31B1-4294-88C4-1926E499A02F}" type="pres">
      <dgm:prSet presAssocID="{AB7064B8-F40A-4C20-A73A-E3B9B6532BF7}" presName="thickLine" presStyleLbl="alignNode1" presStyleIdx="6" presStyleCnt="7"/>
      <dgm:spPr/>
    </dgm:pt>
    <dgm:pt modelId="{28911DF0-438C-4135-B6A4-3BBE8B756D88}" type="pres">
      <dgm:prSet presAssocID="{AB7064B8-F40A-4C20-A73A-E3B9B6532BF7}" presName="horz1" presStyleCnt="0"/>
      <dgm:spPr/>
    </dgm:pt>
    <dgm:pt modelId="{04F112F2-4AD5-46E5-B16E-664F628C0EE6}" type="pres">
      <dgm:prSet presAssocID="{AB7064B8-F40A-4C20-A73A-E3B9B6532BF7}" presName="tx1" presStyleLbl="revTx" presStyleIdx="6" presStyleCnt="7"/>
      <dgm:spPr/>
    </dgm:pt>
    <dgm:pt modelId="{C5B4C9EB-B54E-4CF0-91BF-784CB43105C4}" type="pres">
      <dgm:prSet presAssocID="{AB7064B8-F40A-4C20-A73A-E3B9B6532BF7}" presName="vert1" presStyleCnt="0"/>
      <dgm:spPr/>
    </dgm:pt>
  </dgm:ptLst>
  <dgm:cxnLst>
    <dgm:cxn modelId="{C8AC0C22-DE2B-499B-A1AE-FBD8EFCC98C8}" type="presOf" srcId="{D9BD77B7-B484-4B57-8247-FFDCB36B935F}" destId="{E9B98B87-A53F-471A-92FB-DFF36CE56A39}" srcOrd="0" destOrd="0" presId="urn:microsoft.com/office/officeart/2008/layout/LinedList"/>
    <dgm:cxn modelId="{63651324-D3E8-49B4-8747-D91DAF361983}" srcId="{46522241-A98D-4151-8C3A-42EE404B0074}" destId="{7CA9ADF7-1F5B-46A6-846D-F70D04D8853E}" srcOrd="1" destOrd="0" parTransId="{F7749238-DBF3-4DF6-9EC9-18FBBA38F7FC}" sibTransId="{2186AAF2-D700-40AB-A0EA-EB2235493E3D}"/>
    <dgm:cxn modelId="{3F170C39-4C42-42F0-89C1-8B87CD0C2E4E}" type="presOf" srcId="{F170886A-F641-4557-AD66-22DA6DF1AC7F}" destId="{92F50884-87BF-42B9-B430-9D1187616493}" srcOrd="0" destOrd="0" presId="urn:microsoft.com/office/officeart/2008/layout/LinedList"/>
    <dgm:cxn modelId="{A7D89545-2378-4B9F-946D-9C5A2F0E9975}" srcId="{46522241-A98D-4151-8C3A-42EE404B0074}" destId="{F170886A-F641-4557-AD66-22DA6DF1AC7F}" srcOrd="4" destOrd="0" parTransId="{5EC8AB60-137D-4958-832C-E6ED40D0FBBC}" sibTransId="{E5F08707-23AF-4D23-9893-C9DE8FCC8E50}"/>
    <dgm:cxn modelId="{99129747-9AE6-4718-A4E0-F5B0877EBD0F}" srcId="{46522241-A98D-4151-8C3A-42EE404B0074}" destId="{D9BD77B7-B484-4B57-8247-FFDCB36B935F}" srcOrd="3" destOrd="0" parTransId="{35138E45-8A7C-4FF2-BE3C-4221317B40B9}" sibTransId="{44D7EE94-2CEB-4989-8030-6758D3BDB0A3}"/>
    <dgm:cxn modelId="{6639CE69-8860-4750-9CE5-6D0F07E6C35A}" type="presOf" srcId="{2A042842-31D1-41ED-8F9C-51DECDE9C04D}" destId="{D40E0372-EE5E-4530-828B-8899D648F2ED}" srcOrd="0" destOrd="0" presId="urn:microsoft.com/office/officeart/2008/layout/LinedList"/>
    <dgm:cxn modelId="{6C51C876-BA59-4C5F-B185-8744C324647C}" type="presOf" srcId="{9927968C-9BD6-483C-B5BF-8D874D790D02}" destId="{3B33A92F-F907-4264-9CA1-BE8B3B3961B1}" srcOrd="0" destOrd="0" presId="urn:microsoft.com/office/officeart/2008/layout/LinedList"/>
    <dgm:cxn modelId="{D3A8289B-9DA1-400C-87F5-6C6FC8D252C6}" type="presOf" srcId="{46522241-A98D-4151-8C3A-42EE404B0074}" destId="{0CCCFAB6-9224-4EDA-B3AF-A2ACF2C5F367}" srcOrd="0" destOrd="0" presId="urn:microsoft.com/office/officeart/2008/layout/LinedList"/>
    <dgm:cxn modelId="{5E7291A7-83EF-440D-A34C-83EE07D5500C}" type="presOf" srcId="{7902816F-EB92-449F-937B-AE38041721CD}" destId="{BE99DFDC-06DA-4BF1-BDEC-78B73CB469B7}" srcOrd="0" destOrd="0" presId="urn:microsoft.com/office/officeart/2008/layout/LinedList"/>
    <dgm:cxn modelId="{A9AB00CF-471D-4E1C-9DDB-A7BB9CA18AFD}" type="presOf" srcId="{AB7064B8-F40A-4C20-A73A-E3B9B6532BF7}" destId="{04F112F2-4AD5-46E5-B16E-664F628C0EE6}" srcOrd="0" destOrd="0" presId="urn:microsoft.com/office/officeart/2008/layout/LinedList"/>
    <dgm:cxn modelId="{3BEE15D0-E171-451C-ADE7-455E1FC17343}" srcId="{46522241-A98D-4151-8C3A-42EE404B0074}" destId="{9927968C-9BD6-483C-B5BF-8D874D790D02}" srcOrd="0" destOrd="0" parTransId="{197F7894-18C0-4064-A23D-87A19F8AB767}" sibTransId="{18ABB0B0-5D1D-4208-ADBD-B5FCEC8D07A6}"/>
    <dgm:cxn modelId="{BDD3A7D3-93BB-4170-93DC-2265170755A1}" srcId="{46522241-A98D-4151-8C3A-42EE404B0074}" destId="{7902816F-EB92-449F-937B-AE38041721CD}" srcOrd="2" destOrd="0" parTransId="{29B88858-DDBF-4DDD-BD29-B5D1E2765350}" sibTransId="{937DB86F-DCE6-4055-B270-22C1667CF9C0}"/>
    <dgm:cxn modelId="{3F5358DB-C448-40BD-9225-A904C8FC0647}" type="presOf" srcId="{7CA9ADF7-1F5B-46A6-846D-F70D04D8853E}" destId="{31B4AE3E-3BAC-4A66-A087-1319034EB989}" srcOrd="0" destOrd="0" presId="urn:microsoft.com/office/officeart/2008/layout/LinedList"/>
    <dgm:cxn modelId="{E6BE2CFD-B85C-4E88-A344-4CB7881517EA}" srcId="{46522241-A98D-4151-8C3A-42EE404B0074}" destId="{2A042842-31D1-41ED-8F9C-51DECDE9C04D}" srcOrd="5" destOrd="0" parTransId="{91543633-9B73-4AB7-B97D-85B8018C0AF1}" sibTransId="{1F854261-4E8D-4756-8B60-C79DDD7E2021}"/>
    <dgm:cxn modelId="{21FFA2FD-EF0A-4747-A58E-DE716B7D97A5}" srcId="{46522241-A98D-4151-8C3A-42EE404B0074}" destId="{AB7064B8-F40A-4C20-A73A-E3B9B6532BF7}" srcOrd="6" destOrd="0" parTransId="{FE1B7152-5BE9-4C96-81A3-7AA2DD7CEE1C}" sibTransId="{A8FD2801-A73D-4D7D-814E-AD7E871D01C4}"/>
    <dgm:cxn modelId="{6504942D-76D3-4F86-A136-0E0DDED2B9A2}" type="presParOf" srcId="{0CCCFAB6-9224-4EDA-B3AF-A2ACF2C5F367}" destId="{507627F5-A302-4F8C-981C-DB127691EC3C}" srcOrd="0" destOrd="0" presId="urn:microsoft.com/office/officeart/2008/layout/LinedList"/>
    <dgm:cxn modelId="{09B8EDA4-EEB6-4788-9832-BE10F88981DC}" type="presParOf" srcId="{0CCCFAB6-9224-4EDA-B3AF-A2ACF2C5F367}" destId="{7D5AA9FA-80A9-40DA-934B-A7122657415C}" srcOrd="1" destOrd="0" presId="urn:microsoft.com/office/officeart/2008/layout/LinedList"/>
    <dgm:cxn modelId="{C9CEA379-3FAE-479B-8637-7F6832CED00A}" type="presParOf" srcId="{7D5AA9FA-80A9-40DA-934B-A7122657415C}" destId="{3B33A92F-F907-4264-9CA1-BE8B3B3961B1}" srcOrd="0" destOrd="0" presId="urn:microsoft.com/office/officeart/2008/layout/LinedList"/>
    <dgm:cxn modelId="{44A6072D-4C1C-42F4-821E-75B437EAD357}" type="presParOf" srcId="{7D5AA9FA-80A9-40DA-934B-A7122657415C}" destId="{BD783038-6774-4BB0-8510-A3BCB38A45C7}" srcOrd="1" destOrd="0" presId="urn:microsoft.com/office/officeart/2008/layout/LinedList"/>
    <dgm:cxn modelId="{B6504068-7858-4D4B-9A9B-6D1E2C7FAE5F}" type="presParOf" srcId="{0CCCFAB6-9224-4EDA-B3AF-A2ACF2C5F367}" destId="{469C1E5C-7C46-4772-808D-DBC70BE02422}" srcOrd="2" destOrd="0" presId="urn:microsoft.com/office/officeart/2008/layout/LinedList"/>
    <dgm:cxn modelId="{F58E6D56-D289-41A1-AC60-200A18EA47B5}" type="presParOf" srcId="{0CCCFAB6-9224-4EDA-B3AF-A2ACF2C5F367}" destId="{6A11F592-7932-41A8-B276-A525A124E993}" srcOrd="3" destOrd="0" presId="urn:microsoft.com/office/officeart/2008/layout/LinedList"/>
    <dgm:cxn modelId="{8A477EFB-DBD9-4DA2-BAE4-995F01578883}" type="presParOf" srcId="{6A11F592-7932-41A8-B276-A525A124E993}" destId="{31B4AE3E-3BAC-4A66-A087-1319034EB989}" srcOrd="0" destOrd="0" presId="urn:microsoft.com/office/officeart/2008/layout/LinedList"/>
    <dgm:cxn modelId="{2B714106-000A-4BA0-B5CE-EDC67EB15A63}" type="presParOf" srcId="{6A11F592-7932-41A8-B276-A525A124E993}" destId="{FDA240B5-5201-4670-BF90-39EF835F1372}" srcOrd="1" destOrd="0" presId="urn:microsoft.com/office/officeart/2008/layout/LinedList"/>
    <dgm:cxn modelId="{7B590625-BF99-459A-8D32-9D44682AD4AD}" type="presParOf" srcId="{0CCCFAB6-9224-4EDA-B3AF-A2ACF2C5F367}" destId="{080C92CC-C8F1-4FE0-8150-78D03C25B51D}" srcOrd="4" destOrd="0" presId="urn:microsoft.com/office/officeart/2008/layout/LinedList"/>
    <dgm:cxn modelId="{16C84F70-21B1-4258-A07E-780A406A3BCB}" type="presParOf" srcId="{0CCCFAB6-9224-4EDA-B3AF-A2ACF2C5F367}" destId="{F11076B3-DD73-4E86-98BD-817D3F1E4BE8}" srcOrd="5" destOrd="0" presId="urn:microsoft.com/office/officeart/2008/layout/LinedList"/>
    <dgm:cxn modelId="{A4BA9B60-7717-4572-9F49-0C39E6B338F5}" type="presParOf" srcId="{F11076B3-DD73-4E86-98BD-817D3F1E4BE8}" destId="{BE99DFDC-06DA-4BF1-BDEC-78B73CB469B7}" srcOrd="0" destOrd="0" presId="urn:microsoft.com/office/officeart/2008/layout/LinedList"/>
    <dgm:cxn modelId="{6520D076-D443-4B6F-973E-4F6FFB13FBDF}" type="presParOf" srcId="{F11076B3-DD73-4E86-98BD-817D3F1E4BE8}" destId="{C00EC638-1D92-4820-97B5-43EC03027092}" srcOrd="1" destOrd="0" presId="urn:microsoft.com/office/officeart/2008/layout/LinedList"/>
    <dgm:cxn modelId="{4E616403-BF5B-44C8-A9BA-0CC0DD114549}" type="presParOf" srcId="{0CCCFAB6-9224-4EDA-B3AF-A2ACF2C5F367}" destId="{860735C5-FBF0-401E-BAC6-B2D4438999E2}" srcOrd="6" destOrd="0" presId="urn:microsoft.com/office/officeart/2008/layout/LinedList"/>
    <dgm:cxn modelId="{090917FF-63D7-461D-95E7-0AD37254A504}" type="presParOf" srcId="{0CCCFAB6-9224-4EDA-B3AF-A2ACF2C5F367}" destId="{201E83CB-332F-4C04-8937-E74BE92E23B0}" srcOrd="7" destOrd="0" presId="urn:microsoft.com/office/officeart/2008/layout/LinedList"/>
    <dgm:cxn modelId="{CD40EF02-BA5F-42B8-BC9A-6D16102A9D1A}" type="presParOf" srcId="{201E83CB-332F-4C04-8937-E74BE92E23B0}" destId="{E9B98B87-A53F-471A-92FB-DFF36CE56A39}" srcOrd="0" destOrd="0" presId="urn:microsoft.com/office/officeart/2008/layout/LinedList"/>
    <dgm:cxn modelId="{105F0673-2FA3-45F3-AC8D-9EE772793029}" type="presParOf" srcId="{201E83CB-332F-4C04-8937-E74BE92E23B0}" destId="{DAF6255E-FA8B-484B-B833-F16900B38776}" srcOrd="1" destOrd="0" presId="urn:microsoft.com/office/officeart/2008/layout/LinedList"/>
    <dgm:cxn modelId="{F9D961C6-ECC3-40C0-A9E8-AF5E938E9A4D}" type="presParOf" srcId="{0CCCFAB6-9224-4EDA-B3AF-A2ACF2C5F367}" destId="{25651FDC-305D-4C88-AB06-C69E0FD19566}" srcOrd="8" destOrd="0" presId="urn:microsoft.com/office/officeart/2008/layout/LinedList"/>
    <dgm:cxn modelId="{86453199-9BC7-4496-8765-6B230D713F5C}" type="presParOf" srcId="{0CCCFAB6-9224-4EDA-B3AF-A2ACF2C5F367}" destId="{3FED2C35-1BC3-4CEC-8A18-BB01B9091F19}" srcOrd="9" destOrd="0" presId="urn:microsoft.com/office/officeart/2008/layout/LinedList"/>
    <dgm:cxn modelId="{381C478F-97C4-48F9-9826-05DFB05D1E82}" type="presParOf" srcId="{3FED2C35-1BC3-4CEC-8A18-BB01B9091F19}" destId="{92F50884-87BF-42B9-B430-9D1187616493}" srcOrd="0" destOrd="0" presId="urn:microsoft.com/office/officeart/2008/layout/LinedList"/>
    <dgm:cxn modelId="{186805B6-25C3-4013-A61B-018DF9613C2C}" type="presParOf" srcId="{3FED2C35-1BC3-4CEC-8A18-BB01B9091F19}" destId="{E82E22F8-38A8-48B0-A76A-5AA5C89DE4F6}" srcOrd="1" destOrd="0" presId="urn:microsoft.com/office/officeart/2008/layout/LinedList"/>
    <dgm:cxn modelId="{FDFB9301-B5E8-4C53-9C3C-27965E2C3350}" type="presParOf" srcId="{0CCCFAB6-9224-4EDA-B3AF-A2ACF2C5F367}" destId="{A226C13F-5934-4855-8E43-01EDA7CCAB08}" srcOrd="10" destOrd="0" presId="urn:microsoft.com/office/officeart/2008/layout/LinedList"/>
    <dgm:cxn modelId="{46E05DAC-843A-4C4D-AFEA-BBB6AE4D98E7}" type="presParOf" srcId="{0CCCFAB6-9224-4EDA-B3AF-A2ACF2C5F367}" destId="{52789557-387C-4106-B28B-E441578F4E17}" srcOrd="11" destOrd="0" presId="urn:microsoft.com/office/officeart/2008/layout/LinedList"/>
    <dgm:cxn modelId="{CADEF6A3-13D9-4897-BB1B-DC0355075900}" type="presParOf" srcId="{52789557-387C-4106-B28B-E441578F4E17}" destId="{D40E0372-EE5E-4530-828B-8899D648F2ED}" srcOrd="0" destOrd="0" presId="urn:microsoft.com/office/officeart/2008/layout/LinedList"/>
    <dgm:cxn modelId="{DD4ED89A-C5BB-4E37-8BA0-881B869C7900}" type="presParOf" srcId="{52789557-387C-4106-B28B-E441578F4E17}" destId="{CB8C2B75-5AE7-49B0-851E-A87FC1DCDBC8}" srcOrd="1" destOrd="0" presId="urn:microsoft.com/office/officeart/2008/layout/LinedList"/>
    <dgm:cxn modelId="{F90685B2-B9AB-4527-A535-CB790BB44433}" type="presParOf" srcId="{0CCCFAB6-9224-4EDA-B3AF-A2ACF2C5F367}" destId="{9145C32A-31B1-4294-88C4-1926E499A02F}" srcOrd="12" destOrd="0" presId="urn:microsoft.com/office/officeart/2008/layout/LinedList"/>
    <dgm:cxn modelId="{2AD2E9B6-1290-46F8-B597-8C458E237AEC}" type="presParOf" srcId="{0CCCFAB6-9224-4EDA-B3AF-A2ACF2C5F367}" destId="{28911DF0-438C-4135-B6A4-3BBE8B756D88}" srcOrd="13" destOrd="0" presId="urn:microsoft.com/office/officeart/2008/layout/LinedList"/>
    <dgm:cxn modelId="{BB75B773-E458-4750-8291-B06E9D7613DD}" type="presParOf" srcId="{28911DF0-438C-4135-B6A4-3BBE8B756D88}" destId="{04F112F2-4AD5-46E5-B16E-664F628C0EE6}" srcOrd="0" destOrd="0" presId="urn:microsoft.com/office/officeart/2008/layout/LinedList"/>
    <dgm:cxn modelId="{CFEF00E7-D1AE-4494-9981-75F1B0A33ACC}" type="presParOf" srcId="{28911DF0-438C-4135-B6A4-3BBE8B756D88}" destId="{C5B4C9EB-B54E-4CF0-91BF-784CB43105C4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22241-A98D-4151-8C3A-42EE404B007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70886A-F641-4557-AD66-22DA6DF1AC7F}">
      <dgm:prSet/>
      <dgm:spPr/>
      <dgm:t>
        <a:bodyPr/>
        <a:lstStyle/>
        <a:p>
          <a:r>
            <a:rPr lang="sl-SI" dirty="0"/>
            <a:t>v zavihku „Evidenčna naročila“ ne vidim svoje  organizacije</a:t>
          </a:r>
        </a:p>
        <a:p>
          <a:endParaRPr lang="sl-SI" dirty="0"/>
        </a:p>
        <a:p>
          <a:r>
            <a:rPr lang="sl-SI" dirty="0"/>
            <a:t>              (uporabnik za to org. (še) nima  ustreznih pravic)</a:t>
          </a:r>
        </a:p>
      </dgm:t>
    </dgm:pt>
    <dgm:pt modelId="{5EC8AB60-137D-4958-832C-E6ED40D0FBBC}" type="parTrans" cxnId="{A7D89545-2378-4B9F-946D-9C5A2F0E9975}">
      <dgm:prSet/>
      <dgm:spPr/>
      <dgm:t>
        <a:bodyPr/>
        <a:lstStyle/>
        <a:p>
          <a:endParaRPr lang="en-US"/>
        </a:p>
      </dgm:t>
    </dgm:pt>
    <dgm:pt modelId="{E5F08707-23AF-4D23-9893-C9DE8FCC8E50}" type="sibTrans" cxnId="{A7D89545-2378-4B9F-946D-9C5A2F0E9975}">
      <dgm:prSet/>
      <dgm:spPr/>
      <dgm:t>
        <a:bodyPr/>
        <a:lstStyle/>
        <a:p>
          <a:endParaRPr lang="en-US"/>
        </a:p>
      </dgm:t>
    </dgm:pt>
    <dgm:pt modelId="{7CA9ADF7-1F5B-46A6-846D-F70D04D8853E}">
      <dgm:prSet/>
      <dgm:spPr/>
      <dgm:t>
        <a:bodyPr/>
        <a:lstStyle/>
        <a:p>
          <a:r>
            <a:rPr lang="sl-SI" dirty="0"/>
            <a:t>SEZNAM</a:t>
          </a:r>
        </a:p>
        <a:p>
          <a:r>
            <a:rPr lang="sl-SI" dirty="0"/>
            <a:t>ne moremo uvoziti seznama (v določeni vrstici javlja napako </a:t>
          </a:r>
        </a:p>
        <a:p>
          <a:endParaRPr lang="sl-SI" dirty="0"/>
        </a:p>
        <a:p>
          <a:r>
            <a:rPr lang="sl-SI" dirty="0"/>
            <a:t>(spremenjena </a:t>
          </a:r>
        </a:p>
        <a:p>
          <a:r>
            <a:rPr lang="sl-SI" dirty="0"/>
            <a:t>predloga </a:t>
          </a:r>
          <a:r>
            <a:rPr lang="sl-SI" dirty="0" err="1"/>
            <a:t>xlsx</a:t>
          </a:r>
          <a:r>
            <a:rPr lang="sl-SI" dirty="0"/>
            <a:t>)</a:t>
          </a:r>
        </a:p>
      </dgm:t>
    </dgm:pt>
    <dgm:pt modelId="{F7749238-DBF3-4DF6-9EC9-18FBBA38F7FC}" type="parTrans" cxnId="{63651324-D3E8-49B4-8747-D91DAF361983}">
      <dgm:prSet/>
      <dgm:spPr/>
      <dgm:t>
        <a:bodyPr/>
        <a:lstStyle/>
        <a:p>
          <a:endParaRPr lang="en-US"/>
        </a:p>
      </dgm:t>
    </dgm:pt>
    <dgm:pt modelId="{2186AAF2-D700-40AB-A0EA-EB2235493E3D}" type="sibTrans" cxnId="{63651324-D3E8-49B4-8747-D91DAF361983}">
      <dgm:prSet/>
      <dgm:spPr/>
      <dgm:t>
        <a:bodyPr/>
        <a:lstStyle/>
        <a:p>
          <a:endParaRPr lang="en-US"/>
        </a:p>
      </dgm:t>
    </dgm:pt>
    <dgm:pt modelId="{8812C5A0-609A-446C-8C64-2E028DFCD448}">
      <dgm:prSet/>
      <dgm:spPr/>
      <dgm:t>
        <a:bodyPr/>
        <a:lstStyle/>
        <a:p>
          <a:r>
            <a:rPr lang="sl-SI" dirty="0"/>
            <a:t>STATISTIČNI PODATKI</a:t>
          </a:r>
        </a:p>
        <a:p>
          <a:r>
            <a:rPr lang="sl-SI" dirty="0"/>
            <a:t> podatki na Izpisu (</a:t>
          </a:r>
          <a:r>
            <a:rPr lang="sl-SI" dirty="0" err="1"/>
            <a:t>pdf</a:t>
          </a:r>
          <a:r>
            <a:rPr lang="sl-SI" dirty="0"/>
            <a:t>) se razlikujejo od podatkov, kot jih vidim v tabeli  </a:t>
          </a:r>
        </a:p>
        <a:p>
          <a:r>
            <a:rPr lang="sl-SI" dirty="0"/>
            <a:t>            („prepisani“ podatki?)</a:t>
          </a:r>
        </a:p>
      </dgm:t>
    </dgm:pt>
    <dgm:pt modelId="{E443EBB8-7114-4321-87F2-7B180E1DFDDF}" type="parTrans" cxnId="{66BEADED-179F-465B-AD6A-E0EC5F464C30}">
      <dgm:prSet/>
      <dgm:spPr/>
      <dgm:t>
        <a:bodyPr/>
        <a:lstStyle/>
        <a:p>
          <a:endParaRPr lang="sl-SI"/>
        </a:p>
      </dgm:t>
    </dgm:pt>
    <dgm:pt modelId="{3771490A-47C2-4B62-A494-A61AC68CAE04}" type="sibTrans" cxnId="{66BEADED-179F-465B-AD6A-E0EC5F464C30}">
      <dgm:prSet/>
      <dgm:spPr/>
      <dgm:t>
        <a:bodyPr/>
        <a:lstStyle/>
        <a:p>
          <a:endParaRPr lang="sl-SI"/>
        </a:p>
      </dgm:t>
    </dgm:pt>
    <dgm:pt modelId="{EE669919-FC5A-463C-B162-B66890F6FAEF}" type="pres">
      <dgm:prSet presAssocID="{46522241-A98D-4151-8C3A-42EE404B007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3EBD8DC-09EA-4FEB-BD30-E152CBC1AD46}" type="pres">
      <dgm:prSet presAssocID="{F170886A-F641-4557-AD66-22DA6DF1AC7F}" presName="hierRoot1" presStyleCnt="0"/>
      <dgm:spPr/>
    </dgm:pt>
    <dgm:pt modelId="{D29B42A9-CA9B-4421-A8E1-100CDFD4E10B}" type="pres">
      <dgm:prSet presAssocID="{F170886A-F641-4557-AD66-22DA6DF1AC7F}" presName="composite" presStyleCnt="0"/>
      <dgm:spPr/>
    </dgm:pt>
    <dgm:pt modelId="{4F405E62-C28E-4CA8-95D6-3A30EABC25B1}" type="pres">
      <dgm:prSet presAssocID="{F170886A-F641-4557-AD66-22DA6DF1AC7F}" presName="background" presStyleLbl="node0" presStyleIdx="0" presStyleCnt="3"/>
      <dgm:spPr/>
    </dgm:pt>
    <dgm:pt modelId="{8420C3B5-6DE5-4187-A20A-0D89CD1222B8}" type="pres">
      <dgm:prSet presAssocID="{F170886A-F641-4557-AD66-22DA6DF1AC7F}" presName="text" presStyleLbl="fgAcc0" presStyleIdx="0" presStyleCnt="3" custLinFactNeighborX="2658" custLinFactNeighborY="-4152">
        <dgm:presLayoutVars>
          <dgm:chPref val="3"/>
        </dgm:presLayoutVars>
      </dgm:prSet>
      <dgm:spPr/>
    </dgm:pt>
    <dgm:pt modelId="{9ABAD56F-B52D-465A-B898-F0B16A50171E}" type="pres">
      <dgm:prSet presAssocID="{F170886A-F641-4557-AD66-22DA6DF1AC7F}" presName="hierChild2" presStyleCnt="0"/>
      <dgm:spPr/>
    </dgm:pt>
    <dgm:pt modelId="{1DBAD524-00C6-4FF4-886A-3AC4717B27B7}" type="pres">
      <dgm:prSet presAssocID="{8812C5A0-609A-446C-8C64-2E028DFCD448}" presName="hierRoot1" presStyleCnt="0"/>
      <dgm:spPr/>
    </dgm:pt>
    <dgm:pt modelId="{8EF9EF7B-14C4-45FB-8B97-EE390ABB6177}" type="pres">
      <dgm:prSet presAssocID="{8812C5A0-609A-446C-8C64-2E028DFCD448}" presName="composite" presStyleCnt="0"/>
      <dgm:spPr/>
    </dgm:pt>
    <dgm:pt modelId="{4B83E991-4722-46F6-9E02-49BD87DFE85B}" type="pres">
      <dgm:prSet presAssocID="{8812C5A0-609A-446C-8C64-2E028DFCD448}" presName="background" presStyleLbl="node0" presStyleIdx="1" presStyleCnt="3"/>
      <dgm:spPr/>
    </dgm:pt>
    <dgm:pt modelId="{EAEA77A5-F5C4-40DB-ABE5-47CD1D278055}" type="pres">
      <dgm:prSet presAssocID="{8812C5A0-609A-446C-8C64-2E028DFCD448}" presName="text" presStyleLbl="fgAcc0" presStyleIdx="1" presStyleCnt="3" custLinFactNeighborX="-7491" custLinFactNeighborY="-3310">
        <dgm:presLayoutVars>
          <dgm:chPref val="3"/>
        </dgm:presLayoutVars>
      </dgm:prSet>
      <dgm:spPr/>
    </dgm:pt>
    <dgm:pt modelId="{EFDA9B96-4F46-4894-919F-80232999BF74}" type="pres">
      <dgm:prSet presAssocID="{8812C5A0-609A-446C-8C64-2E028DFCD448}" presName="hierChild2" presStyleCnt="0"/>
      <dgm:spPr/>
    </dgm:pt>
    <dgm:pt modelId="{304FE852-B879-46F4-A139-29BAC3DFE8EB}" type="pres">
      <dgm:prSet presAssocID="{7CA9ADF7-1F5B-46A6-846D-F70D04D8853E}" presName="hierRoot1" presStyleCnt="0"/>
      <dgm:spPr/>
    </dgm:pt>
    <dgm:pt modelId="{B4C93D7D-A889-4FFD-A1B4-D8ACAEB39F5E}" type="pres">
      <dgm:prSet presAssocID="{7CA9ADF7-1F5B-46A6-846D-F70D04D8853E}" presName="composite" presStyleCnt="0"/>
      <dgm:spPr/>
    </dgm:pt>
    <dgm:pt modelId="{6A85222D-827E-4727-842C-6BB5848954E6}" type="pres">
      <dgm:prSet presAssocID="{7CA9ADF7-1F5B-46A6-846D-F70D04D8853E}" presName="background" presStyleLbl="node0" presStyleIdx="2" presStyleCnt="3"/>
      <dgm:spPr/>
    </dgm:pt>
    <dgm:pt modelId="{3FAAB6FA-863C-4F58-B009-C6B1A79976BD}" type="pres">
      <dgm:prSet presAssocID="{7CA9ADF7-1F5B-46A6-846D-F70D04D8853E}" presName="text" presStyleLbl="fgAcc0" presStyleIdx="2" presStyleCnt="3" custLinFactNeighborX="-10440" custLinFactNeighborY="-3310">
        <dgm:presLayoutVars>
          <dgm:chPref val="3"/>
        </dgm:presLayoutVars>
      </dgm:prSet>
      <dgm:spPr/>
    </dgm:pt>
    <dgm:pt modelId="{6CAADFD2-ED78-4B7F-8587-24927E81E48D}" type="pres">
      <dgm:prSet presAssocID="{7CA9ADF7-1F5B-46A6-846D-F70D04D8853E}" presName="hierChild2" presStyleCnt="0"/>
      <dgm:spPr/>
    </dgm:pt>
  </dgm:ptLst>
  <dgm:cxnLst>
    <dgm:cxn modelId="{63651324-D3E8-49B4-8747-D91DAF361983}" srcId="{46522241-A98D-4151-8C3A-42EE404B0074}" destId="{7CA9ADF7-1F5B-46A6-846D-F70D04D8853E}" srcOrd="2" destOrd="0" parTransId="{F7749238-DBF3-4DF6-9EC9-18FBBA38F7FC}" sibTransId="{2186AAF2-D700-40AB-A0EA-EB2235493E3D}"/>
    <dgm:cxn modelId="{A7D89545-2378-4B9F-946D-9C5A2F0E9975}" srcId="{46522241-A98D-4151-8C3A-42EE404B0074}" destId="{F170886A-F641-4557-AD66-22DA6DF1AC7F}" srcOrd="0" destOrd="0" parTransId="{5EC8AB60-137D-4958-832C-E6ED40D0FBBC}" sibTransId="{E5F08707-23AF-4D23-9893-C9DE8FCC8E50}"/>
    <dgm:cxn modelId="{2CCF1D6A-66DD-4571-9236-6CF50EC9445E}" type="presOf" srcId="{7CA9ADF7-1F5B-46A6-846D-F70D04D8853E}" destId="{3FAAB6FA-863C-4F58-B009-C6B1A79976BD}" srcOrd="0" destOrd="0" presId="urn:microsoft.com/office/officeart/2005/8/layout/hierarchy1"/>
    <dgm:cxn modelId="{F2AF6457-FE6B-4734-B28E-30BD1D877ACE}" type="presOf" srcId="{46522241-A98D-4151-8C3A-42EE404B0074}" destId="{EE669919-FC5A-463C-B162-B66890F6FAEF}" srcOrd="0" destOrd="0" presId="urn:microsoft.com/office/officeart/2005/8/layout/hierarchy1"/>
    <dgm:cxn modelId="{E0CD547A-8244-4593-B627-BBD0D9E82E68}" type="presOf" srcId="{8812C5A0-609A-446C-8C64-2E028DFCD448}" destId="{EAEA77A5-F5C4-40DB-ABE5-47CD1D278055}" srcOrd="0" destOrd="0" presId="urn:microsoft.com/office/officeart/2005/8/layout/hierarchy1"/>
    <dgm:cxn modelId="{9DF09093-F617-4759-B8AD-2108B3BF572F}" type="presOf" srcId="{F170886A-F641-4557-AD66-22DA6DF1AC7F}" destId="{8420C3B5-6DE5-4187-A20A-0D89CD1222B8}" srcOrd="0" destOrd="0" presId="urn:microsoft.com/office/officeart/2005/8/layout/hierarchy1"/>
    <dgm:cxn modelId="{66BEADED-179F-465B-AD6A-E0EC5F464C30}" srcId="{46522241-A98D-4151-8C3A-42EE404B0074}" destId="{8812C5A0-609A-446C-8C64-2E028DFCD448}" srcOrd="1" destOrd="0" parTransId="{E443EBB8-7114-4321-87F2-7B180E1DFDDF}" sibTransId="{3771490A-47C2-4B62-A494-A61AC68CAE04}"/>
    <dgm:cxn modelId="{A663A366-4319-4A3D-9FC4-ADC7D68DE168}" type="presParOf" srcId="{EE669919-FC5A-463C-B162-B66890F6FAEF}" destId="{B3EBD8DC-09EA-4FEB-BD30-E152CBC1AD46}" srcOrd="0" destOrd="0" presId="urn:microsoft.com/office/officeart/2005/8/layout/hierarchy1"/>
    <dgm:cxn modelId="{2A50630F-3DF4-4E87-A01B-2EAFAE9952BB}" type="presParOf" srcId="{B3EBD8DC-09EA-4FEB-BD30-E152CBC1AD46}" destId="{D29B42A9-CA9B-4421-A8E1-100CDFD4E10B}" srcOrd="0" destOrd="0" presId="urn:microsoft.com/office/officeart/2005/8/layout/hierarchy1"/>
    <dgm:cxn modelId="{CFC24835-A23B-4E7C-9095-8CB18FA350C8}" type="presParOf" srcId="{D29B42A9-CA9B-4421-A8E1-100CDFD4E10B}" destId="{4F405E62-C28E-4CA8-95D6-3A30EABC25B1}" srcOrd="0" destOrd="0" presId="urn:microsoft.com/office/officeart/2005/8/layout/hierarchy1"/>
    <dgm:cxn modelId="{8318713C-AF80-42D4-94C5-22B4D46850CC}" type="presParOf" srcId="{D29B42A9-CA9B-4421-A8E1-100CDFD4E10B}" destId="{8420C3B5-6DE5-4187-A20A-0D89CD1222B8}" srcOrd="1" destOrd="0" presId="urn:microsoft.com/office/officeart/2005/8/layout/hierarchy1"/>
    <dgm:cxn modelId="{5F3E86F1-DDAB-44C2-BDFD-6172A6964365}" type="presParOf" srcId="{B3EBD8DC-09EA-4FEB-BD30-E152CBC1AD46}" destId="{9ABAD56F-B52D-465A-B898-F0B16A50171E}" srcOrd="1" destOrd="0" presId="urn:microsoft.com/office/officeart/2005/8/layout/hierarchy1"/>
    <dgm:cxn modelId="{156B98BF-D136-4A8D-86FA-B15C52EBBA7D}" type="presParOf" srcId="{EE669919-FC5A-463C-B162-B66890F6FAEF}" destId="{1DBAD524-00C6-4FF4-886A-3AC4717B27B7}" srcOrd="1" destOrd="0" presId="urn:microsoft.com/office/officeart/2005/8/layout/hierarchy1"/>
    <dgm:cxn modelId="{93BE6D16-31D2-46DF-B777-1A8DCF3AB120}" type="presParOf" srcId="{1DBAD524-00C6-4FF4-886A-3AC4717B27B7}" destId="{8EF9EF7B-14C4-45FB-8B97-EE390ABB6177}" srcOrd="0" destOrd="0" presId="urn:microsoft.com/office/officeart/2005/8/layout/hierarchy1"/>
    <dgm:cxn modelId="{ED9E2C75-1A48-41AE-ABBC-B7E37067ED70}" type="presParOf" srcId="{8EF9EF7B-14C4-45FB-8B97-EE390ABB6177}" destId="{4B83E991-4722-46F6-9E02-49BD87DFE85B}" srcOrd="0" destOrd="0" presId="urn:microsoft.com/office/officeart/2005/8/layout/hierarchy1"/>
    <dgm:cxn modelId="{DE42CE74-5B7F-4FAC-84E0-DB2AED3E8B23}" type="presParOf" srcId="{8EF9EF7B-14C4-45FB-8B97-EE390ABB6177}" destId="{EAEA77A5-F5C4-40DB-ABE5-47CD1D278055}" srcOrd="1" destOrd="0" presId="urn:microsoft.com/office/officeart/2005/8/layout/hierarchy1"/>
    <dgm:cxn modelId="{646B7907-713E-45CF-A9D2-518D1467392E}" type="presParOf" srcId="{1DBAD524-00C6-4FF4-886A-3AC4717B27B7}" destId="{EFDA9B96-4F46-4894-919F-80232999BF74}" srcOrd="1" destOrd="0" presId="urn:microsoft.com/office/officeart/2005/8/layout/hierarchy1"/>
    <dgm:cxn modelId="{0C2A51C5-C074-4A68-902A-4BE46FABF840}" type="presParOf" srcId="{EE669919-FC5A-463C-B162-B66890F6FAEF}" destId="{304FE852-B879-46F4-A139-29BAC3DFE8EB}" srcOrd="2" destOrd="0" presId="urn:microsoft.com/office/officeart/2005/8/layout/hierarchy1"/>
    <dgm:cxn modelId="{7ADCF7F7-F7F3-47C7-8353-4F912059CD52}" type="presParOf" srcId="{304FE852-B879-46F4-A139-29BAC3DFE8EB}" destId="{B4C93D7D-A889-4FFD-A1B4-D8ACAEB39F5E}" srcOrd="0" destOrd="0" presId="urn:microsoft.com/office/officeart/2005/8/layout/hierarchy1"/>
    <dgm:cxn modelId="{0ED1CCEA-2551-4746-9DF7-5B9DF3004890}" type="presParOf" srcId="{B4C93D7D-A889-4FFD-A1B4-D8ACAEB39F5E}" destId="{6A85222D-827E-4727-842C-6BB5848954E6}" srcOrd="0" destOrd="0" presId="urn:microsoft.com/office/officeart/2005/8/layout/hierarchy1"/>
    <dgm:cxn modelId="{271E2FDC-B32B-436D-95C4-13805A5A3382}" type="presParOf" srcId="{B4C93D7D-A889-4FFD-A1B4-D8ACAEB39F5E}" destId="{3FAAB6FA-863C-4F58-B009-C6B1A79976BD}" srcOrd="1" destOrd="0" presId="urn:microsoft.com/office/officeart/2005/8/layout/hierarchy1"/>
    <dgm:cxn modelId="{8EB44A3C-873E-489A-AAAB-5C668B258E29}" type="presParOf" srcId="{304FE852-B879-46F4-A139-29BAC3DFE8EB}" destId="{6CAADFD2-ED78-4B7F-8587-24927E81E48D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CBBBF6-9E70-42AB-AF5C-C68B1726D54F}" type="doc">
      <dgm:prSet loTypeId="urn:microsoft.com/office/officeart/2005/8/layout/hierarchy1" loCatId="hierarchy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B6CCEAF-A02C-4824-AD7A-CCB839D5AFC6}" type="pres">
      <dgm:prSet presAssocID="{5BCBBBF6-9E70-42AB-AF5C-C68B1726D54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1F5C280A-45E3-48CA-A7F7-5E103EEFEA30}" type="presOf" srcId="{5BCBBBF6-9E70-42AB-AF5C-C68B1726D54F}" destId="{3B6CCEAF-A02C-4824-AD7A-CCB839D5AFC6}" srcOrd="0" destOrd="0" presId="urn:microsoft.com/office/officeart/2005/8/layout/hierarchy1"/>
  </dgm:cxnLst>
  <dgm:bg>
    <a:blipFill dpi="0" rotWithShape="1">
      <a:blip xmlns:r="http://schemas.openxmlformats.org/officeDocument/2006/relationships" r:embed="rId1"/>
      <a:srcRect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CBE42C-B0D8-4E6F-8614-009CE9E5A2B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10442B-CDB5-4145-B708-5B8BA874F608}">
      <dgm:prSet/>
      <dgm:spPr/>
      <dgm:t>
        <a:bodyPr/>
        <a:lstStyle/>
        <a:p>
          <a:r>
            <a:rPr lang="sl-SI" dirty="0"/>
            <a:t>evidenco voditi </a:t>
          </a:r>
          <a:r>
            <a:rPr lang="sl-SI" b="1" dirty="0"/>
            <a:t>SPROTI</a:t>
          </a:r>
          <a:endParaRPr lang="en-US" dirty="0"/>
        </a:p>
      </dgm:t>
    </dgm:pt>
    <dgm:pt modelId="{2730ACCA-C90E-4E9F-AA4A-28AB1DD7069B}" type="parTrans" cxnId="{5B124ECC-61C4-4B19-B53A-AA5CE6229A8F}">
      <dgm:prSet/>
      <dgm:spPr/>
      <dgm:t>
        <a:bodyPr/>
        <a:lstStyle/>
        <a:p>
          <a:endParaRPr lang="en-US"/>
        </a:p>
      </dgm:t>
    </dgm:pt>
    <dgm:pt modelId="{E9C38645-E836-457F-93DF-9E50F12F781F}" type="sibTrans" cxnId="{5B124ECC-61C4-4B19-B53A-AA5CE6229A8F}">
      <dgm:prSet/>
      <dgm:spPr/>
      <dgm:t>
        <a:bodyPr/>
        <a:lstStyle/>
        <a:p>
          <a:endParaRPr lang="en-US"/>
        </a:p>
      </dgm:t>
    </dgm:pt>
    <dgm:pt modelId="{1574F93F-B4D2-4523-80FF-DD5F0DDB7BB6}">
      <dgm:prSet/>
      <dgm:spPr/>
      <dgm:t>
        <a:bodyPr/>
        <a:lstStyle/>
        <a:p>
          <a:r>
            <a:rPr lang="sl-SI" b="1" dirty="0">
              <a:solidFill>
                <a:srgbClr val="FF0000"/>
              </a:solidFill>
            </a:rPr>
            <a:t>PRAVOČASNA PRIPRAVA PODATKOV </a:t>
          </a:r>
          <a:r>
            <a:rPr lang="sl-SI" dirty="0"/>
            <a:t>(ločeno glede na področje JN IN vrsto predmeta: B/S/G)</a:t>
          </a:r>
          <a:endParaRPr lang="en-US" dirty="0"/>
        </a:p>
      </dgm:t>
    </dgm:pt>
    <dgm:pt modelId="{93825978-C121-4EE9-90D9-C6D7A29AAE22}" type="parTrans" cxnId="{EA9B0E26-0DAD-423E-8F68-036A6B4A182B}">
      <dgm:prSet/>
      <dgm:spPr/>
      <dgm:t>
        <a:bodyPr/>
        <a:lstStyle/>
        <a:p>
          <a:endParaRPr lang="en-US"/>
        </a:p>
      </dgm:t>
    </dgm:pt>
    <dgm:pt modelId="{2AF5F3BE-5208-4202-A6DF-06C8A53B9288}" type="sibTrans" cxnId="{EA9B0E26-0DAD-423E-8F68-036A6B4A182B}">
      <dgm:prSet/>
      <dgm:spPr/>
      <dgm:t>
        <a:bodyPr/>
        <a:lstStyle/>
        <a:p>
          <a:endParaRPr lang="en-US"/>
        </a:p>
      </dgm:t>
    </dgm:pt>
    <dgm:pt modelId="{155E5B0B-60D6-4D49-90F0-E448F4B59710}">
      <dgm:prSet/>
      <dgm:spPr/>
      <dgm:t>
        <a:bodyPr/>
        <a:lstStyle/>
        <a:p>
          <a:r>
            <a:rPr lang="sl-SI" b="1" dirty="0"/>
            <a:t>UPORABNIKI in PRAVICE </a:t>
          </a:r>
          <a:r>
            <a:rPr lang="sl-SI" dirty="0"/>
            <a:t>(pogoj: pravica „Oddaja“ ) 28.2.2026=sobota</a:t>
          </a:r>
          <a:endParaRPr lang="en-US" dirty="0"/>
        </a:p>
      </dgm:t>
    </dgm:pt>
    <dgm:pt modelId="{93C87164-3B10-4D1B-B091-4FA831E081D9}" type="parTrans" cxnId="{C2E28CA3-3BD8-4A41-861D-4202760566C1}">
      <dgm:prSet/>
      <dgm:spPr/>
      <dgm:t>
        <a:bodyPr/>
        <a:lstStyle/>
        <a:p>
          <a:endParaRPr lang="en-US"/>
        </a:p>
      </dgm:t>
    </dgm:pt>
    <dgm:pt modelId="{C6ADB6C8-42CA-4BCF-B778-F778E9506C13}" type="sibTrans" cxnId="{C2E28CA3-3BD8-4A41-861D-4202760566C1}">
      <dgm:prSet/>
      <dgm:spPr/>
      <dgm:t>
        <a:bodyPr/>
        <a:lstStyle/>
        <a:p>
          <a:endParaRPr lang="en-US"/>
        </a:p>
      </dgm:t>
    </dgm:pt>
    <dgm:pt modelId="{ECFE5F0C-9415-4E6E-835C-3136B311D693}">
      <dgm:prSet/>
      <dgm:spPr/>
      <dgm:t>
        <a:bodyPr/>
        <a:lstStyle/>
        <a:p>
          <a:r>
            <a:rPr lang="sl-SI" b="1" dirty="0"/>
            <a:t>PREVERITEV</a:t>
          </a:r>
          <a:r>
            <a:rPr lang="sl-SI" dirty="0"/>
            <a:t> </a:t>
          </a:r>
          <a:r>
            <a:rPr lang="sl-SI" b="1" dirty="0"/>
            <a:t>oddanega</a:t>
          </a:r>
          <a:r>
            <a:rPr lang="sl-SI" dirty="0"/>
            <a:t> (</a:t>
          </a:r>
          <a:r>
            <a:rPr lang="sl-SI" dirty="0" err="1"/>
            <a:t>pdf</a:t>
          </a:r>
          <a:r>
            <a:rPr lang="sl-SI" dirty="0"/>
            <a:t> Izpis) oz. </a:t>
          </a:r>
          <a:r>
            <a:rPr lang="sl-SI" b="1" dirty="0"/>
            <a:t>objavljenega</a:t>
          </a:r>
          <a:r>
            <a:rPr lang="sl-SI" dirty="0"/>
            <a:t> (seznam na javnem delu PJN),</a:t>
          </a:r>
          <a:endParaRPr lang="en-US" dirty="0"/>
        </a:p>
      </dgm:t>
    </dgm:pt>
    <dgm:pt modelId="{B376A523-7489-4840-9498-F358F4A0B505}" type="parTrans" cxnId="{5BA6AD27-4C0D-4618-9042-24B24BA41DBB}">
      <dgm:prSet/>
      <dgm:spPr/>
      <dgm:t>
        <a:bodyPr/>
        <a:lstStyle/>
        <a:p>
          <a:endParaRPr lang="en-US"/>
        </a:p>
      </dgm:t>
    </dgm:pt>
    <dgm:pt modelId="{C589218B-7824-4EE8-9496-E85956063CE4}" type="sibTrans" cxnId="{5BA6AD27-4C0D-4618-9042-24B24BA41DBB}">
      <dgm:prSet/>
      <dgm:spPr/>
      <dgm:t>
        <a:bodyPr/>
        <a:lstStyle/>
        <a:p>
          <a:endParaRPr lang="en-US"/>
        </a:p>
      </dgm:t>
    </dgm:pt>
    <dgm:pt modelId="{B92C43DD-C893-4EDD-A19B-209D933CDEF6}">
      <dgm:prSet/>
      <dgm:spPr/>
      <dgm:t>
        <a:bodyPr/>
        <a:lstStyle/>
        <a:p>
          <a:r>
            <a:rPr lang="sl-SI" b="1" dirty="0"/>
            <a:t>POPRAVKI</a:t>
          </a:r>
          <a:r>
            <a:rPr lang="sl-SI" dirty="0"/>
            <a:t>  (na voljo vsem pri naročniku s pravico „Oddaja“, ponovno gumb „Oddaj“!)</a:t>
          </a:r>
          <a:endParaRPr lang="en-US" dirty="0"/>
        </a:p>
      </dgm:t>
    </dgm:pt>
    <dgm:pt modelId="{FFE879BB-A4FA-4F63-96A2-EDDAA7FADBF2}" type="sibTrans" cxnId="{D10E6D56-05FE-40BD-A248-9E31365D04F4}">
      <dgm:prSet/>
      <dgm:spPr/>
      <dgm:t>
        <a:bodyPr/>
        <a:lstStyle/>
        <a:p>
          <a:endParaRPr lang="en-US"/>
        </a:p>
      </dgm:t>
    </dgm:pt>
    <dgm:pt modelId="{6F5F4F0D-E4C2-4CFA-909F-AB99AC2A73EA}" type="parTrans" cxnId="{D10E6D56-05FE-40BD-A248-9E31365D04F4}">
      <dgm:prSet/>
      <dgm:spPr/>
      <dgm:t>
        <a:bodyPr/>
        <a:lstStyle/>
        <a:p>
          <a:endParaRPr lang="en-US"/>
        </a:p>
      </dgm:t>
    </dgm:pt>
    <dgm:pt modelId="{04A610AC-B90D-40E5-9205-0829F2AC56A9}">
      <dgm:prSet/>
      <dgm:spPr/>
      <dgm:t>
        <a:bodyPr/>
        <a:lstStyle/>
        <a:p>
          <a:r>
            <a:rPr lang="sl-SI" b="1" dirty="0">
              <a:solidFill>
                <a:srgbClr val="FF0000"/>
              </a:solidFill>
            </a:rPr>
            <a:t>PRAVOČASNA ODDAJA/OBJAVA polnih seznamov</a:t>
          </a:r>
          <a:r>
            <a:rPr lang="sl-SI" dirty="0">
              <a:solidFill>
                <a:srgbClr val="FF0000"/>
              </a:solidFill>
            </a:rPr>
            <a:t> (čimprej!)</a:t>
          </a:r>
        </a:p>
      </dgm:t>
    </dgm:pt>
    <dgm:pt modelId="{7B40A2B7-8927-4A50-A569-F5B57A3DD570}" type="sibTrans" cxnId="{ACE60738-259B-4236-B7EB-22031D2196CE}">
      <dgm:prSet/>
      <dgm:spPr/>
      <dgm:t>
        <a:bodyPr/>
        <a:lstStyle/>
        <a:p>
          <a:endParaRPr lang="sl-SI"/>
        </a:p>
      </dgm:t>
    </dgm:pt>
    <dgm:pt modelId="{892CFDED-353A-419A-BC75-18711F8F16A7}" type="parTrans" cxnId="{ACE60738-259B-4236-B7EB-22031D2196CE}">
      <dgm:prSet/>
      <dgm:spPr/>
      <dgm:t>
        <a:bodyPr/>
        <a:lstStyle/>
        <a:p>
          <a:endParaRPr lang="sl-SI"/>
        </a:p>
      </dgm:t>
    </dgm:pt>
    <dgm:pt modelId="{F9912E7E-FDF6-4226-90FD-78CDD97756AE}">
      <dgm:prSet/>
      <dgm:spPr/>
      <dgm:t>
        <a:bodyPr/>
        <a:lstStyle/>
        <a:p>
          <a:r>
            <a:rPr lang="sl-SI" b="1" dirty="0"/>
            <a:t>NAVODILA!</a:t>
          </a:r>
        </a:p>
      </dgm:t>
    </dgm:pt>
    <dgm:pt modelId="{E18A2099-40DF-4845-A01B-774C1B572879}" type="parTrans" cxnId="{1C237336-351B-4E11-B803-19BD83D90E56}">
      <dgm:prSet/>
      <dgm:spPr/>
      <dgm:t>
        <a:bodyPr/>
        <a:lstStyle/>
        <a:p>
          <a:endParaRPr lang="sl-SI"/>
        </a:p>
      </dgm:t>
    </dgm:pt>
    <dgm:pt modelId="{ADAD5E30-3BBC-4E10-97B7-BA88227F4472}" type="sibTrans" cxnId="{1C237336-351B-4E11-B803-19BD83D90E56}">
      <dgm:prSet/>
      <dgm:spPr/>
      <dgm:t>
        <a:bodyPr/>
        <a:lstStyle/>
        <a:p>
          <a:endParaRPr lang="sl-SI"/>
        </a:p>
      </dgm:t>
    </dgm:pt>
    <dgm:pt modelId="{E614035A-2E78-4626-9CE3-61071DC5A529}" type="pres">
      <dgm:prSet presAssocID="{FCCBE42C-B0D8-4E6F-8614-009CE9E5A2B7}" presName="linear" presStyleCnt="0">
        <dgm:presLayoutVars>
          <dgm:animLvl val="lvl"/>
          <dgm:resizeHandles val="exact"/>
        </dgm:presLayoutVars>
      </dgm:prSet>
      <dgm:spPr/>
    </dgm:pt>
    <dgm:pt modelId="{0CB1D237-C9B4-4F63-A9EE-CA2764CC1355}" type="pres">
      <dgm:prSet presAssocID="{7C10442B-CDB5-4145-B708-5B8BA874F60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7315045B-9F7C-4356-8E2D-6250CF786F00}" type="pres">
      <dgm:prSet presAssocID="{E9C38645-E836-457F-93DF-9E50F12F781F}" presName="spacer" presStyleCnt="0"/>
      <dgm:spPr/>
    </dgm:pt>
    <dgm:pt modelId="{EEC7F126-2389-472B-BC4D-7B6DDD3D0AC9}" type="pres">
      <dgm:prSet presAssocID="{F9912E7E-FDF6-4226-90FD-78CDD97756A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232A1EDB-04FE-434B-868A-81FCD34834D7}" type="pres">
      <dgm:prSet presAssocID="{ADAD5E30-3BBC-4E10-97B7-BA88227F4472}" presName="spacer" presStyleCnt="0"/>
      <dgm:spPr/>
    </dgm:pt>
    <dgm:pt modelId="{CEDD76D6-9795-45DB-A1E5-FF41303C25D0}" type="pres">
      <dgm:prSet presAssocID="{1574F93F-B4D2-4523-80FF-DD5F0DDB7BB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9C15FEC-F9C0-42AD-8530-9B30E56149C7}" type="pres">
      <dgm:prSet presAssocID="{2AF5F3BE-5208-4202-A6DF-06C8A53B9288}" presName="spacer" presStyleCnt="0"/>
      <dgm:spPr/>
    </dgm:pt>
    <dgm:pt modelId="{CAFA099D-15D5-49B3-B0DC-55832126602F}" type="pres">
      <dgm:prSet presAssocID="{155E5B0B-60D6-4D49-90F0-E448F4B5971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FE45CD96-B711-448B-9DE2-C491EC05DB86}" type="pres">
      <dgm:prSet presAssocID="{C6ADB6C8-42CA-4BCF-B778-F778E9506C13}" presName="spacer" presStyleCnt="0"/>
      <dgm:spPr/>
    </dgm:pt>
    <dgm:pt modelId="{5F235AE7-2D9A-4E5F-ADEA-25CE398F7476}" type="pres">
      <dgm:prSet presAssocID="{B92C43DD-C893-4EDD-A19B-209D933CDEF6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CD8C0BE-A99C-4DCC-8D63-149B03530D90}" type="pres">
      <dgm:prSet presAssocID="{FFE879BB-A4FA-4F63-96A2-EDDAA7FADBF2}" presName="spacer" presStyleCnt="0"/>
      <dgm:spPr/>
    </dgm:pt>
    <dgm:pt modelId="{021F4058-8601-4BDF-80D6-4FF32B70D0AB}" type="pres">
      <dgm:prSet presAssocID="{04A610AC-B90D-40E5-9205-0829F2AC56A9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159BC1F3-C3EA-424D-BCD3-86B84D1F053F}" type="pres">
      <dgm:prSet presAssocID="{7B40A2B7-8927-4A50-A569-F5B57A3DD570}" presName="spacer" presStyleCnt="0"/>
      <dgm:spPr/>
    </dgm:pt>
    <dgm:pt modelId="{75FFA9CE-1381-4736-A9D8-585EB18784A1}" type="pres">
      <dgm:prSet presAssocID="{ECFE5F0C-9415-4E6E-835C-3136B311D693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D93E480C-0238-446D-9F85-F22F33784BB8}" type="presOf" srcId="{04A610AC-B90D-40E5-9205-0829F2AC56A9}" destId="{021F4058-8601-4BDF-80D6-4FF32B70D0AB}" srcOrd="0" destOrd="0" presId="urn:microsoft.com/office/officeart/2005/8/layout/vList2"/>
    <dgm:cxn modelId="{96D18B1E-13B9-4CAC-9D8F-9902CD332E21}" type="presOf" srcId="{155E5B0B-60D6-4D49-90F0-E448F4B59710}" destId="{CAFA099D-15D5-49B3-B0DC-55832126602F}" srcOrd="0" destOrd="0" presId="urn:microsoft.com/office/officeart/2005/8/layout/vList2"/>
    <dgm:cxn modelId="{EA9B0E26-0DAD-423E-8F68-036A6B4A182B}" srcId="{FCCBE42C-B0D8-4E6F-8614-009CE9E5A2B7}" destId="{1574F93F-B4D2-4523-80FF-DD5F0DDB7BB6}" srcOrd="2" destOrd="0" parTransId="{93825978-C121-4EE9-90D9-C6D7A29AAE22}" sibTransId="{2AF5F3BE-5208-4202-A6DF-06C8A53B9288}"/>
    <dgm:cxn modelId="{5BA6AD27-4C0D-4618-9042-24B24BA41DBB}" srcId="{FCCBE42C-B0D8-4E6F-8614-009CE9E5A2B7}" destId="{ECFE5F0C-9415-4E6E-835C-3136B311D693}" srcOrd="6" destOrd="0" parTransId="{B376A523-7489-4840-9498-F358F4A0B505}" sibTransId="{C589218B-7824-4EE8-9496-E85956063CE4}"/>
    <dgm:cxn modelId="{1C237336-351B-4E11-B803-19BD83D90E56}" srcId="{FCCBE42C-B0D8-4E6F-8614-009CE9E5A2B7}" destId="{F9912E7E-FDF6-4226-90FD-78CDD97756AE}" srcOrd="1" destOrd="0" parTransId="{E18A2099-40DF-4845-A01B-774C1B572879}" sibTransId="{ADAD5E30-3BBC-4E10-97B7-BA88227F4472}"/>
    <dgm:cxn modelId="{ACE60738-259B-4236-B7EB-22031D2196CE}" srcId="{FCCBE42C-B0D8-4E6F-8614-009CE9E5A2B7}" destId="{04A610AC-B90D-40E5-9205-0829F2AC56A9}" srcOrd="5" destOrd="0" parTransId="{892CFDED-353A-419A-BC75-18711F8F16A7}" sibTransId="{7B40A2B7-8927-4A50-A569-F5B57A3DD570}"/>
    <dgm:cxn modelId="{C17C784E-785C-403E-932B-0E197D71FB52}" type="presOf" srcId="{F9912E7E-FDF6-4226-90FD-78CDD97756AE}" destId="{EEC7F126-2389-472B-BC4D-7B6DDD3D0AC9}" srcOrd="0" destOrd="0" presId="urn:microsoft.com/office/officeart/2005/8/layout/vList2"/>
    <dgm:cxn modelId="{1543A974-82B4-4110-920D-CF91271BF7AC}" type="presOf" srcId="{B92C43DD-C893-4EDD-A19B-209D933CDEF6}" destId="{5F235AE7-2D9A-4E5F-ADEA-25CE398F7476}" srcOrd="0" destOrd="0" presId="urn:microsoft.com/office/officeart/2005/8/layout/vList2"/>
    <dgm:cxn modelId="{D10E6D56-05FE-40BD-A248-9E31365D04F4}" srcId="{FCCBE42C-B0D8-4E6F-8614-009CE9E5A2B7}" destId="{B92C43DD-C893-4EDD-A19B-209D933CDEF6}" srcOrd="4" destOrd="0" parTransId="{6F5F4F0D-E4C2-4CFA-909F-AB99AC2A73EA}" sibTransId="{FFE879BB-A4FA-4F63-96A2-EDDAA7FADBF2}"/>
    <dgm:cxn modelId="{F8B2DB7D-910E-4E37-9A6D-74252FE5E756}" type="presOf" srcId="{1574F93F-B4D2-4523-80FF-DD5F0DDB7BB6}" destId="{CEDD76D6-9795-45DB-A1E5-FF41303C25D0}" srcOrd="0" destOrd="0" presId="urn:microsoft.com/office/officeart/2005/8/layout/vList2"/>
    <dgm:cxn modelId="{84E55FA1-2B96-42A7-A239-45F30B1D4C8A}" type="presOf" srcId="{7C10442B-CDB5-4145-B708-5B8BA874F608}" destId="{0CB1D237-C9B4-4F63-A9EE-CA2764CC1355}" srcOrd="0" destOrd="0" presId="urn:microsoft.com/office/officeart/2005/8/layout/vList2"/>
    <dgm:cxn modelId="{C2E28CA3-3BD8-4A41-861D-4202760566C1}" srcId="{FCCBE42C-B0D8-4E6F-8614-009CE9E5A2B7}" destId="{155E5B0B-60D6-4D49-90F0-E448F4B59710}" srcOrd="3" destOrd="0" parTransId="{93C87164-3B10-4D1B-B091-4FA831E081D9}" sibTransId="{C6ADB6C8-42CA-4BCF-B778-F778E9506C13}"/>
    <dgm:cxn modelId="{8100F5B0-6CA6-4B7D-AA54-6BB5CAA6C478}" type="presOf" srcId="{FCCBE42C-B0D8-4E6F-8614-009CE9E5A2B7}" destId="{E614035A-2E78-4626-9CE3-61071DC5A529}" srcOrd="0" destOrd="0" presId="urn:microsoft.com/office/officeart/2005/8/layout/vList2"/>
    <dgm:cxn modelId="{5B124ECC-61C4-4B19-B53A-AA5CE6229A8F}" srcId="{FCCBE42C-B0D8-4E6F-8614-009CE9E5A2B7}" destId="{7C10442B-CDB5-4145-B708-5B8BA874F608}" srcOrd="0" destOrd="0" parTransId="{2730ACCA-C90E-4E9F-AA4A-28AB1DD7069B}" sibTransId="{E9C38645-E836-457F-93DF-9E50F12F781F}"/>
    <dgm:cxn modelId="{70F6B0F9-7A03-45A0-90EE-374A162E0575}" type="presOf" srcId="{ECFE5F0C-9415-4E6E-835C-3136B311D693}" destId="{75FFA9CE-1381-4736-A9D8-585EB18784A1}" srcOrd="0" destOrd="0" presId="urn:microsoft.com/office/officeart/2005/8/layout/vList2"/>
    <dgm:cxn modelId="{AC8A2BC4-5305-4096-A8BE-B22020B53433}" type="presParOf" srcId="{E614035A-2E78-4626-9CE3-61071DC5A529}" destId="{0CB1D237-C9B4-4F63-A9EE-CA2764CC1355}" srcOrd="0" destOrd="0" presId="urn:microsoft.com/office/officeart/2005/8/layout/vList2"/>
    <dgm:cxn modelId="{BCABA548-E6E9-440D-B524-F0277D7FD37A}" type="presParOf" srcId="{E614035A-2E78-4626-9CE3-61071DC5A529}" destId="{7315045B-9F7C-4356-8E2D-6250CF786F00}" srcOrd="1" destOrd="0" presId="urn:microsoft.com/office/officeart/2005/8/layout/vList2"/>
    <dgm:cxn modelId="{8942CBC2-DAF2-40EA-8073-447F20FD0977}" type="presParOf" srcId="{E614035A-2E78-4626-9CE3-61071DC5A529}" destId="{EEC7F126-2389-472B-BC4D-7B6DDD3D0AC9}" srcOrd="2" destOrd="0" presId="urn:microsoft.com/office/officeart/2005/8/layout/vList2"/>
    <dgm:cxn modelId="{438DA435-A9C6-4AFF-94FC-75EE6600FC7D}" type="presParOf" srcId="{E614035A-2E78-4626-9CE3-61071DC5A529}" destId="{232A1EDB-04FE-434B-868A-81FCD34834D7}" srcOrd="3" destOrd="0" presId="urn:microsoft.com/office/officeart/2005/8/layout/vList2"/>
    <dgm:cxn modelId="{D79F85CD-FFD5-4C2F-9292-1C89561817A3}" type="presParOf" srcId="{E614035A-2E78-4626-9CE3-61071DC5A529}" destId="{CEDD76D6-9795-45DB-A1E5-FF41303C25D0}" srcOrd="4" destOrd="0" presId="urn:microsoft.com/office/officeart/2005/8/layout/vList2"/>
    <dgm:cxn modelId="{401D8C25-C3C6-42AB-A2CD-B8C9F4DA42F6}" type="presParOf" srcId="{E614035A-2E78-4626-9CE3-61071DC5A529}" destId="{F9C15FEC-F9C0-42AD-8530-9B30E56149C7}" srcOrd="5" destOrd="0" presId="urn:microsoft.com/office/officeart/2005/8/layout/vList2"/>
    <dgm:cxn modelId="{732CECB1-B493-46F1-B65C-14CAF00ED91D}" type="presParOf" srcId="{E614035A-2E78-4626-9CE3-61071DC5A529}" destId="{CAFA099D-15D5-49B3-B0DC-55832126602F}" srcOrd="6" destOrd="0" presId="urn:microsoft.com/office/officeart/2005/8/layout/vList2"/>
    <dgm:cxn modelId="{58D5AF78-2190-47D1-B232-E8EA8832465D}" type="presParOf" srcId="{E614035A-2E78-4626-9CE3-61071DC5A529}" destId="{FE45CD96-B711-448B-9DE2-C491EC05DB86}" srcOrd="7" destOrd="0" presId="urn:microsoft.com/office/officeart/2005/8/layout/vList2"/>
    <dgm:cxn modelId="{62A0D692-4D45-449B-A269-92220CE699F5}" type="presParOf" srcId="{E614035A-2E78-4626-9CE3-61071DC5A529}" destId="{5F235AE7-2D9A-4E5F-ADEA-25CE398F7476}" srcOrd="8" destOrd="0" presId="urn:microsoft.com/office/officeart/2005/8/layout/vList2"/>
    <dgm:cxn modelId="{F1A3D073-F6F4-4814-AC8D-FA27665026CC}" type="presParOf" srcId="{E614035A-2E78-4626-9CE3-61071DC5A529}" destId="{5CD8C0BE-A99C-4DCC-8D63-149B03530D90}" srcOrd="9" destOrd="0" presId="urn:microsoft.com/office/officeart/2005/8/layout/vList2"/>
    <dgm:cxn modelId="{344E5F6C-25C4-42A9-AA53-285AE9D536B2}" type="presParOf" srcId="{E614035A-2E78-4626-9CE3-61071DC5A529}" destId="{021F4058-8601-4BDF-80D6-4FF32B70D0AB}" srcOrd="10" destOrd="0" presId="urn:microsoft.com/office/officeart/2005/8/layout/vList2"/>
    <dgm:cxn modelId="{97856E5D-37E0-4679-9883-F496E318DF44}" type="presParOf" srcId="{E614035A-2E78-4626-9CE3-61071DC5A529}" destId="{159BC1F3-C3EA-424D-BCD3-86B84D1F053F}" srcOrd="11" destOrd="0" presId="urn:microsoft.com/office/officeart/2005/8/layout/vList2"/>
    <dgm:cxn modelId="{33A6DE73-D9AC-4D8A-BFD4-7C476B0847EB}" type="presParOf" srcId="{E614035A-2E78-4626-9CE3-61071DC5A529}" destId="{75FFA9CE-1381-4736-A9D8-585EB18784A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7627F5-A302-4F8C-981C-DB127691EC3C}">
      <dsp:nvSpPr>
        <dsp:cNvPr id="0" name=""/>
        <dsp:cNvSpPr/>
      </dsp:nvSpPr>
      <dsp:spPr>
        <a:xfrm>
          <a:off x="0" y="60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3A92F-F907-4264-9CA1-BE8B3B3961B1}">
      <dsp:nvSpPr>
        <dsp:cNvPr id="0" name=""/>
        <dsp:cNvSpPr/>
      </dsp:nvSpPr>
      <dsp:spPr>
        <a:xfrm>
          <a:off x="0" y="609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>
              <a:solidFill>
                <a:srgbClr val="FF0000"/>
              </a:solidFill>
            </a:rPr>
            <a:t>SEZNAM (nedopustno) spreminjanje predloge </a:t>
          </a:r>
          <a:r>
            <a:rPr lang="sl-SI" sz="1700" kern="1200" dirty="0" err="1">
              <a:solidFill>
                <a:srgbClr val="FF0000"/>
              </a:solidFill>
            </a:rPr>
            <a:t>xlsx</a:t>
          </a:r>
          <a:r>
            <a:rPr lang="sl-SI" sz="1700" kern="1200" dirty="0">
              <a:solidFill>
                <a:srgbClr val="FF0000"/>
              </a:solidFill>
            </a:rPr>
            <a:t> (neuporaba spustnega seznama za PODROČJE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>
              <a:solidFill>
                <a:srgbClr val="FF0000"/>
              </a:solidFill>
            </a:rPr>
            <a:t>in </a:t>
          </a:r>
          <a:r>
            <a:rPr lang="sl-SI" sz="1700" kern="1200" dirty="0">
              <a:solidFill>
                <a:srgbClr val="FF0000"/>
              </a:solidFill>
            </a:rPr>
            <a:t>VRSTO PREDMETA, decimalna ločila: vejice/pike, v ozadju formule za izračun, zaokroževanje…) </a:t>
          </a:r>
        </a:p>
      </dsp:txBody>
      <dsp:txXfrm>
        <a:off x="0" y="609"/>
        <a:ext cx="10515600" cy="712613"/>
      </dsp:txXfrm>
    </dsp:sp>
    <dsp:sp modelId="{469C1E5C-7C46-4772-808D-DBC70BE02422}">
      <dsp:nvSpPr>
        <dsp:cNvPr id="0" name=""/>
        <dsp:cNvSpPr/>
      </dsp:nvSpPr>
      <dsp:spPr>
        <a:xfrm>
          <a:off x="0" y="71322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4AE3E-3BAC-4A66-A087-1319034EB989}">
      <dsp:nvSpPr>
        <dsp:cNvPr id="0" name=""/>
        <dsp:cNvSpPr/>
      </dsp:nvSpPr>
      <dsp:spPr>
        <a:xfrm>
          <a:off x="0" y="713222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>
              <a:solidFill>
                <a:srgbClr val="FF0000"/>
              </a:solidFill>
            </a:rPr>
            <a:t>STATISTIČNI PODATKI IN SEZNAM (nedopustna) uporaba decimalnih vejic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>
              <a:solidFill>
                <a:srgbClr val="FF0000"/>
              </a:solidFill>
            </a:rPr>
            <a:t>(38.000,00          3.800.000) POZOR pri kopiranju števil/vrednosti</a:t>
          </a:r>
          <a:endParaRPr lang="en-US" sz="1700" kern="1200" dirty="0">
            <a:solidFill>
              <a:srgbClr val="FF0000"/>
            </a:solidFill>
          </a:endParaRPr>
        </a:p>
      </dsp:txBody>
      <dsp:txXfrm>
        <a:off x="0" y="713222"/>
        <a:ext cx="10515600" cy="712613"/>
      </dsp:txXfrm>
    </dsp:sp>
    <dsp:sp modelId="{080C92CC-C8F1-4FE0-8150-78D03C25B51D}">
      <dsp:nvSpPr>
        <dsp:cNvPr id="0" name=""/>
        <dsp:cNvSpPr/>
      </dsp:nvSpPr>
      <dsp:spPr>
        <a:xfrm>
          <a:off x="0" y="142583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9DFDC-06DA-4BF1-BDEC-78B73CB469B7}">
      <dsp:nvSpPr>
        <dsp:cNvPr id="0" name=""/>
        <dsp:cNvSpPr/>
      </dsp:nvSpPr>
      <dsp:spPr>
        <a:xfrm>
          <a:off x="0" y="1425836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>
              <a:solidFill>
                <a:srgbClr val="FF0000"/>
              </a:solidFill>
            </a:rPr>
            <a:t>z objavo seznama „prepisani“ podatki v tabelah („prepisani“ statistični podatki)</a:t>
          </a:r>
          <a:endParaRPr lang="en-US" sz="1700" kern="1200" dirty="0">
            <a:solidFill>
              <a:srgbClr val="FF0000"/>
            </a:solidFill>
          </a:endParaRPr>
        </a:p>
      </dsp:txBody>
      <dsp:txXfrm>
        <a:off x="0" y="1425836"/>
        <a:ext cx="10515600" cy="712613"/>
      </dsp:txXfrm>
    </dsp:sp>
    <dsp:sp modelId="{860735C5-FBF0-401E-BAC6-B2D4438999E2}">
      <dsp:nvSpPr>
        <dsp:cNvPr id="0" name=""/>
        <dsp:cNvSpPr/>
      </dsp:nvSpPr>
      <dsp:spPr>
        <a:xfrm>
          <a:off x="0" y="213844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B98B87-A53F-471A-92FB-DFF36CE56A39}">
      <dsp:nvSpPr>
        <dsp:cNvPr id="0" name=""/>
        <dsp:cNvSpPr/>
      </dsp:nvSpPr>
      <dsp:spPr>
        <a:xfrm>
          <a:off x="0" y="2138449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/>
            <a:t>pri popravljanju podatkov (zgolj) vnos spremenjenih podatkov          (brez ponovne oddaje)</a:t>
          </a:r>
          <a:endParaRPr lang="en-US" sz="1700" kern="1200" dirty="0"/>
        </a:p>
      </dsp:txBody>
      <dsp:txXfrm>
        <a:off x="0" y="2138449"/>
        <a:ext cx="10515600" cy="712613"/>
      </dsp:txXfrm>
    </dsp:sp>
    <dsp:sp modelId="{25651FDC-305D-4C88-AB06-C69E0FD19566}">
      <dsp:nvSpPr>
        <dsp:cNvPr id="0" name=""/>
        <dsp:cNvSpPr/>
      </dsp:nvSpPr>
      <dsp:spPr>
        <a:xfrm>
          <a:off x="0" y="285106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50884-87BF-42B9-B430-9D1187616493}">
      <dsp:nvSpPr>
        <dsp:cNvPr id="0" name=""/>
        <dsp:cNvSpPr/>
      </dsp:nvSpPr>
      <dsp:spPr>
        <a:xfrm>
          <a:off x="0" y="2851063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/>
            <a:t>vnašanje naročil, ki NISO predmet EVID poročanja           vključevanje (že) oddanih naročil (npr. iz postopkov iz 39. člen ZJN, posamezna JN, oddana na podlagi OS, …)</a:t>
          </a:r>
          <a:endParaRPr lang="en-US" sz="1700" kern="1200" dirty="0"/>
        </a:p>
      </dsp:txBody>
      <dsp:txXfrm>
        <a:off x="0" y="2851063"/>
        <a:ext cx="10515600" cy="712613"/>
      </dsp:txXfrm>
    </dsp:sp>
    <dsp:sp modelId="{A226C13F-5934-4855-8E43-01EDA7CCAB08}">
      <dsp:nvSpPr>
        <dsp:cNvPr id="0" name=""/>
        <dsp:cNvSpPr/>
      </dsp:nvSpPr>
      <dsp:spPr>
        <a:xfrm>
          <a:off x="0" y="356367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E0372-EE5E-4530-828B-8899D648F2ED}">
      <dsp:nvSpPr>
        <dsp:cNvPr id="0" name=""/>
        <dsp:cNvSpPr/>
      </dsp:nvSpPr>
      <dsp:spPr>
        <a:xfrm>
          <a:off x="0" y="3563676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/>
            <a:t>izbira „neustreznega“ področja (splošno </a:t>
          </a:r>
          <a:r>
            <a:rPr lang="sl-SI" sz="1700" kern="1200" dirty="0" err="1"/>
            <a:t>vs</a:t>
          </a:r>
          <a:r>
            <a:rPr lang="sl-SI" sz="1700" kern="1200" dirty="0"/>
            <a:t>. infrastruktura)</a:t>
          </a:r>
          <a:endParaRPr lang="en-US" sz="1700" kern="1200" dirty="0"/>
        </a:p>
      </dsp:txBody>
      <dsp:txXfrm>
        <a:off x="0" y="3563676"/>
        <a:ext cx="10515600" cy="712613"/>
      </dsp:txXfrm>
    </dsp:sp>
    <dsp:sp modelId="{9145C32A-31B1-4294-88C4-1926E499A02F}">
      <dsp:nvSpPr>
        <dsp:cNvPr id="0" name=""/>
        <dsp:cNvSpPr/>
      </dsp:nvSpPr>
      <dsp:spPr>
        <a:xfrm>
          <a:off x="0" y="427629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112F2-4AD5-46E5-B16E-664F628C0EE6}">
      <dsp:nvSpPr>
        <dsp:cNvPr id="0" name=""/>
        <dsp:cNvSpPr/>
      </dsp:nvSpPr>
      <dsp:spPr>
        <a:xfrm>
          <a:off x="0" y="4276290"/>
          <a:ext cx="10515600" cy="7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/>
            <a:t>objavljanje praznih seznamov evidenčnih naročil (2. odst. 21. člena ZJN-3)</a:t>
          </a:r>
          <a:endParaRPr lang="en-US" sz="1700" kern="1200" dirty="0"/>
        </a:p>
      </dsp:txBody>
      <dsp:txXfrm>
        <a:off x="0" y="4276290"/>
        <a:ext cx="10515600" cy="7126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05E62-C28E-4CA8-95D6-3A30EABC25B1}">
      <dsp:nvSpPr>
        <dsp:cNvPr id="0" name=""/>
        <dsp:cNvSpPr/>
      </dsp:nvSpPr>
      <dsp:spPr>
        <a:xfrm>
          <a:off x="78610" y="221902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0C3B5-6DE5-4187-A20A-0D89CD1222B8}">
      <dsp:nvSpPr>
        <dsp:cNvPr id="0" name=""/>
        <dsp:cNvSpPr/>
      </dsp:nvSpPr>
      <dsp:spPr>
        <a:xfrm>
          <a:off x="407223" y="534084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v zavihku „Evidenčna naročila“ ne vidim svoje  organizacije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              (uporabnik za to org. (še) nima  ustreznih pravic)</a:t>
          </a:r>
        </a:p>
      </dsp:txBody>
      <dsp:txXfrm>
        <a:off x="462228" y="589089"/>
        <a:ext cx="2847502" cy="1768010"/>
      </dsp:txXfrm>
    </dsp:sp>
    <dsp:sp modelId="{4B83E991-4722-46F6-9E02-49BD87DFE85B}">
      <dsp:nvSpPr>
        <dsp:cNvPr id="0" name=""/>
        <dsp:cNvSpPr/>
      </dsp:nvSpPr>
      <dsp:spPr>
        <a:xfrm>
          <a:off x="3393190" y="237715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EA77A5-F5C4-40DB-ABE5-47CD1D278055}">
      <dsp:nvSpPr>
        <dsp:cNvPr id="0" name=""/>
        <dsp:cNvSpPr/>
      </dsp:nvSpPr>
      <dsp:spPr>
        <a:xfrm>
          <a:off x="3721802" y="549897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STATISTIČNI PODATKI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 podatki na Izpisu (</a:t>
          </a:r>
          <a:r>
            <a:rPr lang="sl-SI" sz="1500" kern="1200" dirty="0" err="1"/>
            <a:t>pdf</a:t>
          </a:r>
          <a:r>
            <a:rPr lang="sl-SI" sz="1500" kern="1200" dirty="0"/>
            <a:t>) se razlikujejo od podatkov, kot jih vidim v tabeli 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            („prepisani“ podatki?)</a:t>
          </a:r>
        </a:p>
      </dsp:txBody>
      <dsp:txXfrm>
        <a:off x="3776807" y="604902"/>
        <a:ext cx="2847502" cy="1768010"/>
      </dsp:txXfrm>
    </dsp:sp>
    <dsp:sp modelId="{6A85222D-827E-4727-842C-6BB5848954E6}">
      <dsp:nvSpPr>
        <dsp:cNvPr id="0" name=""/>
        <dsp:cNvSpPr/>
      </dsp:nvSpPr>
      <dsp:spPr>
        <a:xfrm>
          <a:off x="6920710" y="237715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AB6FA-863C-4F58-B009-C6B1A79976BD}">
      <dsp:nvSpPr>
        <dsp:cNvPr id="0" name=""/>
        <dsp:cNvSpPr/>
      </dsp:nvSpPr>
      <dsp:spPr>
        <a:xfrm>
          <a:off x="7249323" y="549897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SEZNAM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ne moremo uvoziti seznama (v določeni vrstici javlja napako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(spremenjena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500" kern="1200" dirty="0"/>
            <a:t>predloga </a:t>
          </a:r>
          <a:r>
            <a:rPr lang="sl-SI" sz="1500" kern="1200" dirty="0" err="1"/>
            <a:t>xlsx</a:t>
          </a:r>
          <a:r>
            <a:rPr lang="sl-SI" sz="1500" kern="1200" dirty="0"/>
            <a:t>)</a:t>
          </a:r>
        </a:p>
      </dsp:txBody>
      <dsp:txXfrm>
        <a:off x="7304328" y="604902"/>
        <a:ext cx="2847502" cy="1768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1D237-C9B4-4F63-A9EE-CA2764CC1355}">
      <dsp:nvSpPr>
        <dsp:cNvPr id="0" name=""/>
        <dsp:cNvSpPr/>
      </dsp:nvSpPr>
      <dsp:spPr>
        <a:xfrm>
          <a:off x="0" y="131907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kern="1200" dirty="0"/>
            <a:t>evidenco voditi </a:t>
          </a:r>
          <a:r>
            <a:rPr lang="sl-SI" sz="1600" b="1" kern="1200" dirty="0"/>
            <a:t>SPROTI</a:t>
          </a:r>
          <a:endParaRPr lang="en-US" sz="1600" kern="1200" dirty="0"/>
        </a:p>
      </dsp:txBody>
      <dsp:txXfrm>
        <a:off x="31028" y="162935"/>
        <a:ext cx="8271593" cy="573546"/>
      </dsp:txXfrm>
    </dsp:sp>
    <dsp:sp modelId="{EEC7F126-2389-472B-BC4D-7B6DDD3D0AC9}">
      <dsp:nvSpPr>
        <dsp:cNvPr id="0" name=""/>
        <dsp:cNvSpPr/>
      </dsp:nvSpPr>
      <dsp:spPr>
        <a:xfrm>
          <a:off x="0" y="813589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/>
            <a:t>NAVODILA!</a:t>
          </a:r>
        </a:p>
      </dsp:txBody>
      <dsp:txXfrm>
        <a:off x="31028" y="844617"/>
        <a:ext cx="8271593" cy="573546"/>
      </dsp:txXfrm>
    </dsp:sp>
    <dsp:sp modelId="{CEDD76D6-9795-45DB-A1E5-FF41303C25D0}">
      <dsp:nvSpPr>
        <dsp:cNvPr id="0" name=""/>
        <dsp:cNvSpPr/>
      </dsp:nvSpPr>
      <dsp:spPr>
        <a:xfrm>
          <a:off x="0" y="1495272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>
              <a:solidFill>
                <a:srgbClr val="FF0000"/>
              </a:solidFill>
            </a:rPr>
            <a:t>PRAVOČASNA PRIPRAVA PODATKOV </a:t>
          </a:r>
          <a:r>
            <a:rPr lang="sl-SI" sz="1600" kern="1200" dirty="0"/>
            <a:t>(ločeno glede na področje JN IN vrsto predmeta: B/S/G)</a:t>
          </a:r>
          <a:endParaRPr lang="en-US" sz="1600" kern="1200" dirty="0"/>
        </a:p>
      </dsp:txBody>
      <dsp:txXfrm>
        <a:off x="31028" y="1526300"/>
        <a:ext cx="8271593" cy="573546"/>
      </dsp:txXfrm>
    </dsp:sp>
    <dsp:sp modelId="{CAFA099D-15D5-49B3-B0DC-55832126602F}">
      <dsp:nvSpPr>
        <dsp:cNvPr id="0" name=""/>
        <dsp:cNvSpPr/>
      </dsp:nvSpPr>
      <dsp:spPr>
        <a:xfrm>
          <a:off x="0" y="2176954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/>
            <a:t>UPORABNIKI in PRAVICE </a:t>
          </a:r>
          <a:r>
            <a:rPr lang="sl-SI" sz="1600" kern="1200" dirty="0"/>
            <a:t>(pogoj: pravica „Oddaja“ ) 28.2.2026=sobota</a:t>
          </a:r>
          <a:endParaRPr lang="en-US" sz="1600" kern="1200" dirty="0"/>
        </a:p>
      </dsp:txBody>
      <dsp:txXfrm>
        <a:off x="31028" y="2207982"/>
        <a:ext cx="8271593" cy="573546"/>
      </dsp:txXfrm>
    </dsp:sp>
    <dsp:sp modelId="{5F235AE7-2D9A-4E5F-ADEA-25CE398F7476}">
      <dsp:nvSpPr>
        <dsp:cNvPr id="0" name=""/>
        <dsp:cNvSpPr/>
      </dsp:nvSpPr>
      <dsp:spPr>
        <a:xfrm>
          <a:off x="0" y="2858637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/>
            <a:t>POPRAVKI</a:t>
          </a:r>
          <a:r>
            <a:rPr lang="sl-SI" sz="1600" kern="1200" dirty="0"/>
            <a:t>  (na voljo vsem pri naročniku s pravico „Oddaja“, ponovno gumb „Oddaj“!)</a:t>
          </a:r>
          <a:endParaRPr lang="en-US" sz="1600" kern="1200" dirty="0"/>
        </a:p>
      </dsp:txBody>
      <dsp:txXfrm>
        <a:off x="31028" y="2889665"/>
        <a:ext cx="8271593" cy="573546"/>
      </dsp:txXfrm>
    </dsp:sp>
    <dsp:sp modelId="{021F4058-8601-4BDF-80D6-4FF32B70D0AB}">
      <dsp:nvSpPr>
        <dsp:cNvPr id="0" name=""/>
        <dsp:cNvSpPr/>
      </dsp:nvSpPr>
      <dsp:spPr>
        <a:xfrm>
          <a:off x="0" y="3540319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>
              <a:solidFill>
                <a:srgbClr val="FF0000"/>
              </a:solidFill>
            </a:rPr>
            <a:t>PRAVOČASNA ODDAJA/OBJAVA polnih seznamov</a:t>
          </a:r>
          <a:r>
            <a:rPr lang="sl-SI" sz="1600" kern="1200" dirty="0">
              <a:solidFill>
                <a:srgbClr val="FF0000"/>
              </a:solidFill>
            </a:rPr>
            <a:t> (čimprej!)</a:t>
          </a:r>
        </a:p>
      </dsp:txBody>
      <dsp:txXfrm>
        <a:off x="31028" y="3571347"/>
        <a:ext cx="8271593" cy="573546"/>
      </dsp:txXfrm>
    </dsp:sp>
    <dsp:sp modelId="{75FFA9CE-1381-4736-A9D8-585EB18784A1}">
      <dsp:nvSpPr>
        <dsp:cNvPr id="0" name=""/>
        <dsp:cNvSpPr/>
      </dsp:nvSpPr>
      <dsp:spPr>
        <a:xfrm>
          <a:off x="0" y="4222002"/>
          <a:ext cx="8333649" cy="6356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600" b="1" kern="1200" dirty="0"/>
            <a:t>PREVERITEV</a:t>
          </a:r>
          <a:r>
            <a:rPr lang="sl-SI" sz="1600" kern="1200" dirty="0"/>
            <a:t> </a:t>
          </a:r>
          <a:r>
            <a:rPr lang="sl-SI" sz="1600" b="1" kern="1200" dirty="0"/>
            <a:t>oddanega</a:t>
          </a:r>
          <a:r>
            <a:rPr lang="sl-SI" sz="1600" kern="1200" dirty="0"/>
            <a:t> (</a:t>
          </a:r>
          <a:r>
            <a:rPr lang="sl-SI" sz="1600" kern="1200" dirty="0" err="1"/>
            <a:t>pdf</a:t>
          </a:r>
          <a:r>
            <a:rPr lang="sl-SI" sz="1600" kern="1200" dirty="0"/>
            <a:t> Izpis) oz. </a:t>
          </a:r>
          <a:r>
            <a:rPr lang="sl-SI" sz="1600" b="1" kern="1200" dirty="0"/>
            <a:t>objavljenega</a:t>
          </a:r>
          <a:r>
            <a:rPr lang="sl-SI" sz="1600" kern="1200" dirty="0"/>
            <a:t> (seznam na javnem delu PJN),</a:t>
          </a:r>
          <a:endParaRPr lang="en-US" sz="1600" kern="1200" dirty="0"/>
        </a:p>
      </dsp:txBody>
      <dsp:txXfrm>
        <a:off x="31028" y="4253030"/>
        <a:ext cx="8271593" cy="57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A1125-F2A3-499C-A3B4-88EDA5E79447}" type="datetimeFigureOut">
              <a:rPr lang="sl-SI" smtClean="0"/>
              <a:t>6. 02. 2026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7097-BCC4-457F-897F-66E13B43E80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4172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10246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92B00-B142-C9AC-EAEA-8921E7A8D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3A1B8309-36BD-E25F-1F33-9D93CA1404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16A443EC-99A1-14BA-C0D8-3BBD44ED1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772F0FE0-A052-C986-032A-D13E822154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34536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8460B-7C5A-0CED-EB45-015F12FAB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F8A83BC5-5660-7884-6295-DE8B5B4625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B24B9E31-293A-2FBF-0C02-879147C3AF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1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918FB4EC-C1E3-F63A-D6A3-CCFCA5D2A1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3935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64A8D-A292-018E-7884-45FF46DC2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FFA2DC81-7FC7-1A46-6210-8797F78651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16F18880-CC7D-BCDF-A2D9-E966A81D94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1FD59204-2E27-8B3B-ED73-191A7C4789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063555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02185-35C5-2685-255D-B52CF99DB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1C39C309-BDCB-97FD-0141-892188A058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F685D151-CB3F-8900-77A5-ED1B5B22A0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PRIKAZ DVEH MOŽNOSTI OBJAVE SEZNAMA – RAZLIKA JE ZAJEMU PODATKOV, KI SE ODRAZI V RAZLIČNI LEGI ČRNE PIKE</a:t>
            </a:r>
          </a:p>
          <a:p>
            <a:endParaRPr lang="sl-SI" dirty="0"/>
          </a:p>
          <a:p>
            <a:r>
              <a:rPr lang="sl-SI" dirty="0"/>
              <a:t>ZGORNJA možnost: ta izbor ne pomeni, da naročniku tabel v A. tabel ni potrebno izpolnit. Jih mora, v vsakem primeru, </a:t>
            </a:r>
            <a:r>
              <a:rPr lang="sl-SI" b="1" dirty="0"/>
              <a:t>lahko prej, lahko kasneje, vsekakor do roka, le ločeno jih izpolni</a:t>
            </a:r>
            <a:r>
              <a:rPr lang="sl-SI" dirty="0"/>
              <a:t>.</a:t>
            </a:r>
          </a:p>
          <a:p>
            <a:endParaRPr lang="sl-SI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dirty="0"/>
              <a:t>Obveznost objave seznama dobite že z enim oddanim naročilom nad 10.000 EUR brez DDV.</a:t>
            </a:r>
          </a:p>
          <a:p>
            <a:endParaRPr lang="sl-SI" dirty="0"/>
          </a:p>
          <a:p>
            <a:r>
              <a:rPr lang="sl-SI" dirty="0"/>
              <a:t>Poglejmo obe možnosti.</a:t>
            </a:r>
          </a:p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D0A108EE-A4B8-C23E-4AB3-A2B93F2FE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27297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8425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9349B-019E-B995-10BC-BD638B3D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68A94E32-D2AE-0A67-0786-A5ECA02B71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D133F5ED-8C15-5731-CCD4-0E39ACAEB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1CD7C256-D9EE-A1CB-AC24-EDDC942E8E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52910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5E977-F2D9-9550-F8E6-58109B3A0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4477BDAE-7873-78D9-18CE-30E181358B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799058DB-DCF4-8E1D-BDD0-FEB5E5AD44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26EA0778-8508-514C-0810-237EBC92A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1053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36104-A4F5-832D-77E5-013151AE6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E7E12EE3-5AC1-3EF1-BE49-D184EFEE6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F32CCE1E-A874-8602-65C9-5CDB204944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1FA1CC05-680E-1A21-FD07-ED41FA3EBE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27681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4EA1B-9931-55E3-970A-83FD1A8E8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646AF495-D880-BB92-2FCC-47948D9E1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A7EC34F2-A238-B259-86F1-54D523B0B6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  <a:p>
            <a:endParaRPr lang="sl-SI" b="1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AFCF16EC-3DE3-7B31-D92D-FBDFCF54BC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61182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6692B-F075-550A-170D-CD6219308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E8146F47-7384-11BC-9F97-62F0D30DA1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239F94C6-78D2-0753-CE22-1F8AB218A3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sl-SI" dirty="0"/>
          </a:p>
          <a:p>
            <a:pPr marL="171450" indent="-171450">
              <a:buFontTx/>
              <a:buChar char="-"/>
            </a:pPr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BE0AA68B-BD73-2014-6FF7-3CD576F7F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19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53941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386604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211B3-013B-B604-1B34-EF4EE446F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5D9524B-D7BD-E0C3-A334-ACF5BA5A4C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7AC237A4-665B-88B9-14CB-95FF3BF5AD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34E18BA3-5492-317D-C899-7823AA53D5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81693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516697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035918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C29FB-116F-F6CD-4592-0FA4E1625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BDE8EEA2-3BED-E438-083C-80661AEA47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39F182CC-DE87-67F5-CE35-2B2332DDB8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896FE22B-F2CE-CFA0-03E3-314F2D4A99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70791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0F0CA-C1D5-667C-21D8-7E12AD3F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C2DCF43B-80E9-B42D-1107-7C088FBB45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0E39F634-57CF-F88E-4034-D68F40318B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Navodila za sporočanje statističnih podatkov in objavo seznama evidenčnih naročil so na voljo na dveh mestih:</a:t>
            </a:r>
          </a:p>
          <a:p>
            <a:pPr marL="228600" indent="-228600">
              <a:buAutoNum type="arabicPeriod"/>
            </a:pPr>
            <a:r>
              <a:rPr lang="sl-SI" dirty="0"/>
              <a:t>Na portalu javnih naročil (kjer podatke tudi objavljate) po predhodni </a:t>
            </a:r>
            <a:r>
              <a:rPr lang="sl-SI" b="1" dirty="0"/>
              <a:t>prijav</a:t>
            </a:r>
            <a:r>
              <a:rPr lang="sl-SI" dirty="0"/>
              <a:t>i v </a:t>
            </a:r>
            <a:r>
              <a:rPr lang="sl-SI" b="1" dirty="0"/>
              <a:t>notranjem</a:t>
            </a:r>
            <a:r>
              <a:rPr lang="sl-SI" dirty="0"/>
              <a:t> zavihku „Evidenčna naročila“</a:t>
            </a:r>
          </a:p>
          <a:p>
            <a:pPr marL="228600" indent="-228600">
              <a:buAutoNum type="arabicPeriod"/>
            </a:pPr>
            <a:r>
              <a:rPr lang="sl-SI" dirty="0"/>
              <a:t>Na e-JN so na javnem delu, če bi jih kdo rad prebral predno s poročanjem sploh začne  – tudi možno.</a:t>
            </a:r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DF96BD1-34F6-C640-6819-3F703112F5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15479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52B0D-05D0-DC55-54DC-8C66B55FE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B16A7451-F161-15D4-E6FD-35FCF2700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F1758805-E515-0067-FA64-C9ABD45F32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51C6DD4-A385-5945-5634-934ED2CAA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9937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97D2B-66F9-F322-4749-2DC0BDB62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489A63D3-101F-D056-C46D-34D9BC0807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D2A79EC2-D1AB-5FAD-4FF7-495263C2C7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EA997132-CEC6-EDE8-924A-950DE662DA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3235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99987-5F8E-DABA-53D6-7E763B7B8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65A8571B-BA3E-5E61-EBC2-84FD0DDB9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646D03B6-748C-4389-60EE-819BCAF2C9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9D1041CB-06C6-3332-DB99-39CB1167B4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27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77719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27615-5EC4-BBF1-2971-582F21051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75AD1831-1188-063E-F9F6-45CE990B0F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C67C84D1-A1B2-10A2-22DA-D2C8A3F686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14D7B5FC-DDF8-B0A7-E5F2-2C0AF614F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19890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C4197-7365-43C5-450F-EC5AD0067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EAB68305-F124-111D-9A29-F5E2F3E868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7D98A3A9-FBCB-7C17-AB19-95CDFD746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0B97644A-8D5F-FBA8-FC96-15DB88993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73677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9B259-5A55-E7A7-6D84-93E647C6E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74FD9357-7272-7773-7D26-26749E1AB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01D16D6F-4AC9-8AB1-D426-154723ECB8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65E6055-0F56-6725-C3E5-094562DA5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3792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A2029-74C7-75AE-F9BF-3FDA1BA3B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FD34BE10-1D3D-68D7-EA9B-72A26E9C3C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5B68B100-2DE3-BBDA-1EF3-C0AB708840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5E331EA1-C626-88A2-1EE2-43E37260A7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969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3094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E5B68-23C8-2864-B3B7-83A7917F1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F8A1B297-4BFD-9C39-67FF-877675179B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5D7816A4-8967-F7BB-93C4-ED3D91DD5F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B14A5026-3DC7-C5F8-1248-7200C4CFCA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62075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E0FCD-8794-809A-00F4-119A089FC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3C72B3CA-A930-729D-1AFA-FAF68FE486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1C2B614-93F1-6FC0-1CEB-E84E6C4E5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B2F5DDCD-3D6D-01BC-D7D5-65CA12945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7097-BCC4-457F-897F-66E13B43E806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92345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1E8A1-6DA8-4496-BCE8-03ED561CC4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760"/>
            <a:ext cx="10515600" cy="2890202"/>
          </a:xfrm>
        </p:spPr>
        <p:txBody>
          <a:bodyPr anchor="b">
            <a:normAutofit/>
          </a:bodyPr>
          <a:lstStyle>
            <a:lvl1pPr algn="l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B24CCC-3D44-4BB5-AA35-A21607EF6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506150"/>
            <a:ext cx="10515600" cy="248348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F80F6-1855-44E9-BA95-5E00A06E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D7FFD-570A-4968-B943-AF87BB679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CE6A8-0665-4714-B241-6AFBA8C6F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3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26EC-DC54-4882-9D58-F201EA25C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804E7C-4CBA-49AF-B24C-1A1FF51C21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3C727-C0C7-4BBA-9CF5-6C1FAC76B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03986-C5B4-4956-AC6F-4F36186B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5F941-E847-4C51-97D6-21066B26E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5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0338D2-D9EE-4B67-97C1-08ABD57453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53848" y="365125"/>
            <a:ext cx="3999952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4B1422-6C1E-4422-80E8-34B0092FBF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626546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8B53C-3084-4BC0-A80E-DB41C04C6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6BFDE-DC70-4A6E-90B8-337FC472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3578F-39AE-4F6F-9614-32EF672E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8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2A8A8-ECDA-4018-ABB4-CC22892BE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0AE7C-51AF-4F0E-B5A3-8C7E1026C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28C09-A717-49AB-B60E-433BC4692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1A47A-6E5A-4754-8B43-9CE55616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CA1EB-7AC7-4F86-90C0-AA980D887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7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95957-C46F-4F17-BC8C-6507E676E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5760"/>
            <a:ext cx="10515600" cy="382786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9661B-6633-4C8B-8B9C-E514DF851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43817"/>
            <a:ext cx="10515600" cy="16458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274BF-C1CD-4709-B0A0-E9407DBEA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ADB94-0A5B-4B56-B0B1-1FF5580A4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A668A-35AE-4CDF-AC4C-2BEEA9EE8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9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7F1FD-0E96-4963-9F09-92861572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9E5F0-B650-4AFF-B90E-23B378684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40876"/>
            <a:ext cx="5181600" cy="42360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1747B-302D-476E-8F4F-E4B114C66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40876"/>
            <a:ext cx="5181600" cy="42360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0577D-22F7-4958-BB3D-6C9265EA1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EC5B46-A8FB-4683-9618-3F6E07383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887BD-93E9-4181-9D7F-940C3E17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5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63D79-FA27-4567-9032-AF722733E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7C1BF-703F-4992-BB0C-EB1E579C7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51823"/>
            <a:ext cx="5157787" cy="823912"/>
          </a:xfrm>
        </p:spPr>
        <p:txBody>
          <a:bodyPr anchor="b"/>
          <a:lstStyle>
            <a:lvl1pPr marL="0" indent="0">
              <a:buNone/>
              <a:defRPr lang="en-US" sz="2400" b="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B2FCE1-6DC0-43B5-8016-89FD4AF5A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54741"/>
            <a:ext cx="5157787" cy="32349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2FED7A-67D0-43CC-889A-25F8849647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51823"/>
            <a:ext cx="5183188" cy="823912"/>
          </a:xfrm>
        </p:spPr>
        <p:txBody>
          <a:bodyPr anchor="b"/>
          <a:lstStyle>
            <a:lvl1pPr marL="0" indent="0">
              <a:buNone/>
              <a:defRPr lang="en-US" sz="2400" b="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31C176-48F2-44EC-B3A2-A144403D57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4741"/>
            <a:ext cx="5183188" cy="32349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9187B8-AC48-4FE7-8658-8A31E3731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CAB465-E22E-45DC-89C9-406121BCE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F9D1CF-F964-4405-8677-5F9E2A028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8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A3453-DD0F-41C0-8F4A-5DC343F5E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4E6313-506F-4456-B3D9-D9655538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26068-7707-41EC-93EF-A24CAF8F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9C8A3C-8C01-4039-B47B-57D84975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1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892633-8C77-419D-B24D-2B3D44DB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149D59-0A88-4A14-A740-4CCD9B526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3DEF9-802F-444E-92D2-397862EEA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6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23C20-3881-4F15-94F7-9D7B9F9E3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343400" cy="2971800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8F40F-6C2A-48EC-8F16-DA179A1DA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4638" y="457201"/>
            <a:ext cx="5800749" cy="54038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736B7E-D33D-48C7-97AC-5C0D9874F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4343400" cy="2211387"/>
          </a:xfrm>
        </p:spPr>
        <p:txBody>
          <a:bodyPr>
            <a:normAutofit/>
          </a:bodyPr>
          <a:lstStyle>
            <a:lvl1pPr marL="0" indent="0"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49BC5-FF58-463A-B4FA-F0F912F12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072D7-4A2A-407F-A084-6AE8DD00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4C41C-C368-475C-BDC1-DC5B29C78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3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F67B0-865B-44ED-9DFE-36C73B0C8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343400" cy="2971800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C5CF7-138A-437C-9E0A-FF41799703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61462" y="457201"/>
            <a:ext cx="5793925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17822-7770-4117-96A2-8D2FF0A010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664424"/>
            <a:ext cx="4343400" cy="2204564"/>
          </a:xfrm>
        </p:spPr>
        <p:txBody>
          <a:bodyPr>
            <a:normAutofit/>
          </a:bodyPr>
          <a:lstStyle>
            <a:lvl1pPr marL="0" indent="0"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95030-39C7-4814-A766-1A3E094EB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766A6-3C10-4AB8-86A1-BB1F0CDA7EFE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F02CD-DC87-47B6-96C4-F6470B1D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FF531-02C2-4C1D-A692-704037806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0201-1C40-4B39-813D-5CD9493BAE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6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6818BD-D734-48A1-8CC0-609D11E5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D215A-D2A1-4903-A905-F8B06EF41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0875"/>
            <a:ext cx="10515600" cy="4236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2B88A-7A1D-4AA1-8536-28DC13DBA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766A6-3C10-4AB8-86A1-BB1F0CDA7EFE}" type="datetimeFigureOut">
              <a:rPr lang="en-US" smtClean="0"/>
              <a:pPr/>
              <a:t>2/6/2026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FE925-0C4B-4BAE-9799-3A9D46D92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DAD54-E5C5-4D48-8592-BB22F0A85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60201-1C40-4B39-813D-5CD9493BA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8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5400" kern="1200" smtClean="0"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0" scaled="1"/>
          </a:gradFill>
          <a:latin typeface="Aharoni" panose="02010803020104030203" pitchFamily="2" charset="-79"/>
          <a:ea typeface="+mn-ea"/>
          <a:cs typeface="Angsana New" panose="02020603050405020304" pitchFamily="18" charset="-34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arocanje.si/#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hyperlink" Target="https://ejn.gov.si/sistem/usmeritve-in-navodila/navodila-in-obrazci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jn.gov.si/sistem/usmeritve-in-navodila/pogosta-vprasanja.html#K5" TargetMode="Externa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jn.gov.si/" TargetMode="External"/><Relationship Id="rId5" Type="http://schemas.openxmlformats.org/officeDocument/2006/relationships/hyperlink" Target="https://www.enarocanje.si/#/" TargetMode="External"/><Relationship Id="rId4" Type="http://schemas.openxmlformats.org/officeDocument/2006/relationships/hyperlink" Target="https://ejn.gov.si/sistem/usmeritve-in-navodila/stalisca-ministrstva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hyperlink" Target="https://pixabay.com/en/hourglass-sand-watch-time-glass-1046841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hyperlink" Target="https://ejn.gov.si/direktorat/pomoc-uporabnikom.html" TargetMode="External"/><Relationship Id="rId4" Type="http://schemas.openxmlformats.org/officeDocument/2006/relationships/hyperlink" Target="https://www.enarocanje.si/#/kontakt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78395AF-35E7-D482-9542-C5EE634344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4629" y="2781537"/>
            <a:ext cx="5941423" cy="1752794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l-SI" sz="4100" dirty="0">
                <a:latin typeface="Arial" panose="020B0604020202020204" pitchFamily="34" charset="0"/>
                <a:cs typeface="Arial" panose="020B0604020202020204" pitchFamily="34" charset="0"/>
              </a:rPr>
              <a:t>OBJAVA PODATKOV O EVIDENČNIH NAROČILIH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513AE6BD-1877-F7B1-19F4-76C6EC8440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" y="5835192"/>
            <a:ext cx="11292840" cy="42616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sl-SI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petek, 6. februar 2026							Aleksandra Jesenovec Ljubojević</a:t>
            </a:r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560FF7BB-97C5-3D6C-EFDC-A49D5337EFCE}"/>
              </a:ext>
            </a:extLst>
          </p:cNvPr>
          <p:cNvSpPr txBox="1">
            <a:spLocks/>
          </p:cNvSpPr>
          <p:nvPr/>
        </p:nvSpPr>
        <p:spPr>
          <a:xfrm>
            <a:off x="5684629" y="1854775"/>
            <a:ext cx="5941423" cy="42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6600" kern="120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pPr>
              <a:lnSpc>
                <a:spcPct val="90000"/>
              </a:lnSpc>
            </a:pPr>
            <a:r>
              <a:rPr lang="sl-SI" sz="4100" dirty="0">
                <a:latin typeface="Arial" panose="020B0604020202020204" pitchFamily="34" charset="0"/>
                <a:cs typeface="Arial" panose="020B0604020202020204" pitchFamily="34" charset="0"/>
              </a:rPr>
              <a:t>„Petek za javno naročanje“</a:t>
            </a:r>
          </a:p>
        </p:txBody>
      </p:sp>
      <p:pic>
        <p:nvPicPr>
          <p:cNvPr id="8" name="Slika 7" descr="Slika, ki vsebuje besede besedilo, pisava, logotip, posnetek zaslona&#10;&#10;Vsebina, ustvarjena z UI, morda ni pravilna.">
            <a:extLst>
              <a:ext uri="{FF2B5EF4-FFF2-40B4-BE49-F238E27FC236}">
                <a16:creationId xmlns:a16="http://schemas.microsoft.com/office/drawing/2014/main" id="{7B0075D1-840D-7456-A115-9EB96E932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31" y="481067"/>
            <a:ext cx="3931590" cy="901262"/>
          </a:xfrm>
          <a:prstGeom prst="rect">
            <a:avLst/>
          </a:prstGeom>
        </p:spPr>
      </p:pic>
      <p:pic>
        <p:nvPicPr>
          <p:cNvPr id="10" name="Slika 9" descr="Slika, ki vsebuje besede besedilo, pisava, številka, posnetek zaslona&#10;&#10;Vsebina, ustvarjena z UI, morda ni pravilna.">
            <a:extLst>
              <a:ext uri="{FF2B5EF4-FFF2-40B4-BE49-F238E27FC236}">
                <a16:creationId xmlns:a16="http://schemas.microsoft.com/office/drawing/2014/main" id="{853FF5BA-23A2-5596-C0CC-08F03C959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639" y="1697228"/>
            <a:ext cx="3579489" cy="265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37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96ACE-37D7-89F2-5B72-9873C2B54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0EE0F129-7FB2-461F-E3CD-298ECA35AD3A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Sporočanje statističnih podatkov o evidenčnih naročilih</a:t>
            </a:r>
          </a:p>
        </p:txBody>
      </p:sp>
      <p:sp>
        <p:nvSpPr>
          <p:cNvPr id="31" name="Pravokotnik: zaokroženi vogali 4">
            <a:extLst>
              <a:ext uri="{FF2B5EF4-FFF2-40B4-BE49-F238E27FC236}">
                <a16:creationId xmlns:a16="http://schemas.microsoft.com/office/drawing/2014/main" id="{5818A517-0E84-3C98-0075-3AA8C1DF75CB}"/>
              </a:ext>
            </a:extLst>
          </p:cNvPr>
          <p:cNvSpPr txBox="1"/>
          <p:nvPr/>
        </p:nvSpPr>
        <p:spPr>
          <a:xfrm>
            <a:off x="595387" y="1054100"/>
            <a:ext cx="11135949" cy="74352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l-SI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A. morajo biti vključena VSA evidenčna naročila naročnika</a:t>
            </a:r>
          </a:p>
        </p:txBody>
      </p:sp>
      <p:pic>
        <p:nvPicPr>
          <p:cNvPr id="16" name="Slika 15" descr="Slika, ki vsebuje besede besedilo, številka, pisava, posnetek zaslona&#10;&#10;Vsebina, ustvarjena z UI, morda ni pravilna.">
            <a:extLst>
              <a:ext uri="{FF2B5EF4-FFF2-40B4-BE49-F238E27FC236}">
                <a16:creationId xmlns:a16="http://schemas.microsoft.com/office/drawing/2014/main" id="{559C9693-7708-E5B5-5422-04E98AEB4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26" y="2072649"/>
            <a:ext cx="6030167" cy="3248478"/>
          </a:xfrm>
          <a:prstGeom prst="rect">
            <a:avLst/>
          </a:prstGeom>
        </p:spPr>
      </p:pic>
      <p:sp>
        <p:nvSpPr>
          <p:cNvPr id="17" name="Pravokotnik: zaokroženi vogali 4">
            <a:extLst>
              <a:ext uri="{FF2B5EF4-FFF2-40B4-BE49-F238E27FC236}">
                <a16:creationId xmlns:a16="http://schemas.microsoft.com/office/drawing/2014/main" id="{498CDCD9-30CF-88BC-EBAD-5E21BACC475C}"/>
              </a:ext>
            </a:extLst>
          </p:cNvPr>
          <p:cNvSpPr txBox="1"/>
          <p:nvPr/>
        </p:nvSpPr>
        <p:spPr>
          <a:xfrm>
            <a:off x="6320093" y="5499100"/>
            <a:ext cx="5613350" cy="609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l-SI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oddano</a:t>
            </a:r>
            <a:endParaRPr lang="sl-SI" sz="2000" b="1" kern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ravokotnik: zaokroženi vogali 4">
            <a:extLst>
              <a:ext uri="{FF2B5EF4-FFF2-40B4-BE49-F238E27FC236}">
                <a16:creationId xmlns:a16="http://schemas.microsoft.com/office/drawing/2014/main" id="{8338A610-B42B-38DE-4837-565E4AC93985}"/>
              </a:ext>
            </a:extLst>
          </p:cNvPr>
          <p:cNvSpPr txBox="1"/>
          <p:nvPr/>
        </p:nvSpPr>
        <p:spPr>
          <a:xfrm>
            <a:off x="498334" y="5499100"/>
            <a:ext cx="5613350" cy="609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l-SI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oddano</a:t>
            </a:r>
            <a:endParaRPr lang="sl-SI" sz="2000" b="1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Slika 19" descr="Slika, ki vsebuje besede besedilo, številka, pisava, posnetek zaslona&#10;&#10;Vsebina, ustvarjena z UI, morda ni pravilna.">
            <a:extLst>
              <a:ext uri="{FF2B5EF4-FFF2-40B4-BE49-F238E27FC236}">
                <a16:creationId xmlns:a16="http://schemas.microsoft.com/office/drawing/2014/main" id="{269E0A33-6D6C-45A7-E621-2B4258EC4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093" y="2072649"/>
            <a:ext cx="5525271" cy="306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1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A9C01-51E0-0DDB-BA1B-D0AB15AE6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6B7955BB-E384-D763-61BA-AA1E5DA90C01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Sporočanje statističnih podatkov o evidenčnih naročilih (1, 2)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BAC315BB-FA48-31DD-D7E0-4376FE84AA25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endParaRPr lang="sl-SI" sz="2000" b="1" i="0" u="sng" dirty="0">
              <a:highlight>
                <a:srgbClr val="00FFFF"/>
              </a:highlight>
            </a:endParaRPr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1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 Vnos podatkov			</a:t>
            </a:r>
            <a:r>
              <a:rPr lang="sl-SI" sz="2000" b="1" i="0" u="sng" dirty="0">
                <a:highlight>
                  <a:srgbClr val="00FFFF"/>
                </a:highlight>
              </a:rPr>
              <a:t>Korak 2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 Oddaja statističnih podatkov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Slika 3" descr="Slika, ki vsebuje besede besedilo, posnetek zaslona, pisava, vrstica&#10;&#10;Vsebina, ustvarjena z UI, morda ni pravilna.">
            <a:extLst>
              <a:ext uri="{FF2B5EF4-FFF2-40B4-BE49-F238E27FC236}">
                <a16:creationId xmlns:a16="http://schemas.microsoft.com/office/drawing/2014/main" id="{A9F6AE24-B0D6-26D8-6DF1-B471B0C8F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58" y="2342031"/>
            <a:ext cx="5151125" cy="2173937"/>
          </a:xfrm>
          <a:prstGeom prst="rect">
            <a:avLst/>
          </a:prstGeom>
        </p:spPr>
      </p:pic>
      <p:pic>
        <p:nvPicPr>
          <p:cNvPr id="11" name="Slika 10" descr="Slika, ki vsebuje besede besedilo, posnetek zaslona&#10;&#10;Vsebina, ustvarjena z UI, morda ni pravilna.">
            <a:extLst>
              <a:ext uri="{FF2B5EF4-FFF2-40B4-BE49-F238E27FC236}">
                <a16:creationId xmlns:a16="http://schemas.microsoft.com/office/drawing/2014/main" id="{F880C9D7-3C56-AA58-4167-6AF43CC1C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698" y="2342031"/>
            <a:ext cx="4790113" cy="209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A9443-A044-742E-454E-E1E2E934C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978E1AF7-2178-0C2B-6566-46FEA920383B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Sporočanje statističnih podatkov o evidenčnih naročilih (3) 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F8ED9456-9575-7DA5-5C14-4C37C1860C5E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endParaRPr lang="sl-SI" sz="2000" b="1" i="0" u="sng" dirty="0">
              <a:highlight>
                <a:srgbClr val="00FFFF"/>
              </a:highlight>
            </a:endParaRPr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3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 Izpis oddanih podatkov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lika 4" descr="Slika, ki vsebuje besede besedilo, posnetek zaslona, številka, pisava&#10;&#10;Vsebina, ustvarjena z UI, morda ni pravilna.">
            <a:extLst>
              <a:ext uri="{FF2B5EF4-FFF2-40B4-BE49-F238E27FC236}">
                <a16:creationId xmlns:a16="http://schemas.microsoft.com/office/drawing/2014/main" id="{09A83205-E4CC-98E0-6480-8EF933D07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416" y="2238263"/>
            <a:ext cx="4982667" cy="2381474"/>
          </a:xfrm>
          <a:prstGeom prst="rect">
            <a:avLst/>
          </a:prstGeom>
        </p:spPr>
      </p:pic>
      <p:pic>
        <p:nvPicPr>
          <p:cNvPr id="8" name="Slika 7" descr="Slika, ki vsebuje besede besedilo, posnetek zaslona, pisava, oblikovanje&#10;&#10;Vsebina, ustvarjena z UI, morda ni pravilna.">
            <a:extLst>
              <a:ext uri="{FF2B5EF4-FFF2-40B4-BE49-F238E27FC236}">
                <a16:creationId xmlns:a16="http://schemas.microsoft.com/office/drawing/2014/main" id="{926D52B7-77FB-53B9-D397-20C99C0EF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0946" y="1371600"/>
            <a:ext cx="5258534" cy="500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9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33A4B-7D74-EFB1-7715-55C2D9384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9EB76992-E997-B7D9-65BD-3949625DF98A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Objavljanje seznama evidenčnih naročilih</a:t>
            </a:r>
          </a:p>
        </p:txBody>
      </p:sp>
      <p:sp>
        <p:nvSpPr>
          <p:cNvPr id="31" name="Pravokotnik: zaokroženi vogali 4">
            <a:extLst>
              <a:ext uri="{FF2B5EF4-FFF2-40B4-BE49-F238E27FC236}">
                <a16:creationId xmlns:a16="http://schemas.microsoft.com/office/drawing/2014/main" id="{1308D321-DBF7-BE89-609A-25CBC5EBDABB}"/>
              </a:ext>
            </a:extLst>
          </p:cNvPr>
          <p:cNvSpPr txBox="1"/>
          <p:nvPr/>
        </p:nvSpPr>
        <p:spPr>
          <a:xfrm>
            <a:off x="658812" y="1054100"/>
            <a:ext cx="11208686" cy="7747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l-SI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B. vnesti del evidence o evidenčnih naročilih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l-SI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(enaka ali višja od 10.000 EUR brez DDV) </a:t>
            </a:r>
          </a:p>
        </p:txBody>
      </p:sp>
      <p:pic>
        <p:nvPicPr>
          <p:cNvPr id="4" name="Slika 3" descr="Slika, ki vsebuje besede besedilo, posnetek zaslona, pisava&#10;&#10;Vsebina, ustvarjena z UI, morda ni pravilna.">
            <a:extLst>
              <a:ext uri="{FF2B5EF4-FFF2-40B4-BE49-F238E27FC236}">
                <a16:creationId xmlns:a16="http://schemas.microsoft.com/office/drawing/2014/main" id="{6F6E8946-E70F-C2B8-6094-DA1FBA1EC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75" y="1776749"/>
            <a:ext cx="7493876" cy="2381171"/>
          </a:xfrm>
          <a:prstGeom prst="rect">
            <a:avLst/>
          </a:prstGeom>
        </p:spPr>
      </p:pic>
      <p:pic>
        <p:nvPicPr>
          <p:cNvPr id="7" name="Slika 6" descr="Slika, ki vsebuje besede besedilo, posnetek zaslona, programska oprema, spletna stran&#10;&#10;Vsebina, ustvarjena z UI, morda ni pravilna.">
            <a:extLst>
              <a:ext uri="{FF2B5EF4-FFF2-40B4-BE49-F238E27FC236}">
                <a16:creationId xmlns:a16="http://schemas.microsoft.com/office/drawing/2014/main" id="{8D4CB3C6-F02B-DDA0-4003-7E4EC9E37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76" y="4319545"/>
            <a:ext cx="7493875" cy="2326572"/>
          </a:xfrm>
          <a:prstGeom prst="rect">
            <a:avLst/>
          </a:prstGeom>
        </p:spPr>
      </p:pic>
      <p:grpSp>
        <p:nvGrpSpPr>
          <p:cNvPr id="8" name="Skupina 7">
            <a:extLst>
              <a:ext uri="{FF2B5EF4-FFF2-40B4-BE49-F238E27FC236}">
                <a16:creationId xmlns:a16="http://schemas.microsoft.com/office/drawing/2014/main" id="{B0B0B075-E7BF-43BB-CEAE-70CAE3F15BAB}"/>
              </a:ext>
            </a:extLst>
          </p:cNvPr>
          <p:cNvGrpSpPr/>
          <p:nvPr/>
        </p:nvGrpSpPr>
        <p:grpSpPr>
          <a:xfrm>
            <a:off x="8759536" y="1828800"/>
            <a:ext cx="1953491" cy="2157743"/>
            <a:chOff x="2905732" y="2671799"/>
            <a:chExt cx="2208192" cy="2178105"/>
          </a:xfrm>
        </p:grpSpPr>
        <p:sp>
          <p:nvSpPr>
            <p:cNvPr id="9" name="Pravokotnik: zaokroženi vogali 8">
              <a:extLst>
                <a:ext uri="{FF2B5EF4-FFF2-40B4-BE49-F238E27FC236}">
                  <a16:creationId xmlns:a16="http://schemas.microsoft.com/office/drawing/2014/main" id="{37A274CE-0B83-246D-0F18-F929AACDF329}"/>
                </a:ext>
              </a:extLst>
            </p:cNvPr>
            <p:cNvSpPr/>
            <p:nvPr/>
          </p:nvSpPr>
          <p:spPr>
            <a:xfrm>
              <a:off x="2905732" y="2671799"/>
              <a:ext cx="2208192" cy="217810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sl-SI"/>
            </a:p>
          </p:txBody>
        </p:sp>
        <p:sp>
          <p:nvSpPr>
            <p:cNvPr id="10" name="Pravokotnik: zaokroženi vogali 4">
              <a:extLst>
                <a:ext uri="{FF2B5EF4-FFF2-40B4-BE49-F238E27FC236}">
                  <a16:creationId xmlns:a16="http://schemas.microsoft.com/office/drawing/2014/main" id="{E021E9B8-DEB2-8068-C080-FC2A330ADF3A}"/>
                </a:ext>
              </a:extLst>
            </p:cNvPr>
            <p:cNvSpPr txBox="1"/>
            <p:nvPr/>
          </p:nvSpPr>
          <p:spPr>
            <a:xfrm>
              <a:off x="2905732" y="2876173"/>
              <a:ext cx="2144397" cy="19099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l-SI" sz="1400" b="1" dirty="0"/>
                <a:t>KO ŽELI NAROČNIK OBJAVITI ZGOLJ SEZNAM</a:t>
              </a:r>
              <a:r>
                <a:rPr lang="sl-SI" sz="1400" b="1" kern="1200" dirty="0"/>
                <a:t>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1400" b="1" dirty="0">
                  <a:solidFill>
                    <a:schemeClr val="accent5"/>
                  </a:solidFill>
                </a:rPr>
                <a:t>(in v katerega vključi samo naročila enaka ali višja od 10.000 EUR brez DDV in nižja od mejnih </a:t>
              </a:r>
              <a:r>
                <a:rPr lang="sl-SI" sz="1400" b="1" dirty="0" err="1">
                  <a:solidFill>
                    <a:schemeClr val="accent5"/>
                  </a:solidFill>
                </a:rPr>
                <a:t>vr</a:t>
              </a:r>
              <a:r>
                <a:rPr lang="sl-SI" sz="1400" b="1" dirty="0">
                  <a:solidFill>
                    <a:schemeClr val="accent5"/>
                  </a:solidFill>
                </a:rPr>
                <a:t>. -21.čl.)</a:t>
              </a:r>
              <a:endParaRPr lang="sl-SI" sz="1400" b="1" kern="12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52A82283-7B40-0EE8-8A2F-3016560DDAC5}"/>
              </a:ext>
            </a:extLst>
          </p:cNvPr>
          <p:cNvGrpSpPr/>
          <p:nvPr/>
        </p:nvGrpSpPr>
        <p:grpSpPr>
          <a:xfrm>
            <a:off x="8860256" y="4319156"/>
            <a:ext cx="1870088" cy="2326572"/>
            <a:chOff x="2905732" y="2671799"/>
            <a:chExt cx="2208192" cy="2178105"/>
          </a:xfrm>
        </p:grpSpPr>
        <p:sp>
          <p:nvSpPr>
            <p:cNvPr id="12" name="Pravokotnik: zaokroženi vogali 11">
              <a:extLst>
                <a:ext uri="{FF2B5EF4-FFF2-40B4-BE49-F238E27FC236}">
                  <a16:creationId xmlns:a16="http://schemas.microsoft.com/office/drawing/2014/main" id="{83F36889-329C-C6EA-8084-21A91B214108}"/>
                </a:ext>
              </a:extLst>
            </p:cNvPr>
            <p:cNvSpPr/>
            <p:nvPr/>
          </p:nvSpPr>
          <p:spPr>
            <a:xfrm>
              <a:off x="2905732" y="2671799"/>
              <a:ext cx="2208192" cy="217810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sl-SI"/>
            </a:p>
          </p:txBody>
        </p:sp>
        <p:sp>
          <p:nvSpPr>
            <p:cNvPr id="13" name="Pravokotnik: zaokroženi vogali 4">
              <a:extLst>
                <a:ext uri="{FF2B5EF4-FFF2-40B4-BE49-F238E27FC236}">
                  <a16:creationId xmlns:a16="http://schemas.microsoft.com/office/drawing/2014/main" id="{2EFEBB87-3BAE-09C5-C09F-06F40D46AF68}"/>
                </a:ext>
              </a:extLst>
            </p:cNvPr>
            <p:cNvSpPr txBox="1"/>
            <p:nvPr/>
          </p:nvSpPr>
          <p:spPr>
            <a:xfrm>
              <a:off x="2969527" y="2735595"/>
              <a:ext cx="2080602" cy="20505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l-SI" sz="1400" b="1" dirty="0"/>
                <a:t>KO ŽELI NAROČNIK SOČASNO SPOROČITI TAKO STATISTIČNE PODATKE KOT OBJAVITI  SEZNAM</a:t>
              </a:r>
              <a:r>
                <a:rPr lang="sl-SI" sz="1400" b="1" kern="1200" dirty="0"/>
                <a:t>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1400" b="1" dirty="0">
                  <a:solidFill>
                    <a:schemeClr val="accent5"/>
                  </a:solidFill>
                </a:rPr>
                <a:t>(in zato v seznam vključi VSA evidenčna naročila)</a:t>
              </a:r>
              <a:endParaRPr lang="sl-SI" sz="1400" b="1" kern="12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4" name="Pravokotnik 13">
            <a:extLst>
              <a:ext uri="{FF2B5EF4-FFF2-40B4-BE49-F238E27FC236}">
                <a16:creationId xmlns:a16="http://schemas.microsoft.com/office/drawing/2014/main" id="{8A6DEE02-BE3C-26C2-B572-9CB267723839}"/>
              </a:ext>
            </a:extLst>
          </p:cNvPr>
          <p:cNvSpPr/>
          <p:nvPr/>
        </p:nvSpPr>
        <p:spPr>
          <a:xfrm>
            <a:off x="5437615" y="2277883"/>
            <a:ext cx="31582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l-SI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„B samostojno“</a:t>
            </a:r>
          </a:p>
        </p:txBody>
      </p:sp>
      <p:sp>
        <p:nvSpPr>
          <p:cNvPr id="15" name="Pravokotnik 14">
            <a:extLst>
              <a:ext uri="{FF2B5EF4-FFF2-40B4-BE49-F238E27FC236}">
                <a16:creationId xmlns:a16="http://schemas.microsoft.com/office/drawing/2014/main" id="{C354DCE0-96A8-D438-A26B-16EA0AC8F35E}"/>
              </a:ext>
            </a:extLst>
          </p:cNvPr>
          <p:cNvSpPr/>
          <p:nvPr/>
        </p:nvSpPr>
        <p:spPr>
          <a:xfrm>
            <a:off x="5444541" y="4851368"/>
            <a:ext cx="315823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l-SI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„pretakanje“ iz B v A</a:t>
            </a:r>
          </a:p>
        </p:txBody>
      </p:sp>
    </p:spTree>
    <p:extLst>
      <p:ext uri="{BB962C8B-B14F-4D97-AF65-F5344CB8AC3E}">
        <p14:creationId xmlns:p14="http://schemas.microsoft.com/office/powerpoint/2010/main" val="335402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3B00643-6E1E-30F2-484F-D0D027136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70263"/>
            <a:ext cx="10515600" cy="1201783"/>
          </a:xfrm>
        </p:spPr>
        <p:txBody>
          <a:bodyPr>
            <a:normAutofit fontScale="90000"/>
          </a:bodyPr>
          <a:lstStyle/>
          <a:p>
            <a:r>
              <a:rPr lang="sl-SI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Objavljanje seznama evidenčnih naročilih</a:t>
            </a:r>
            <a:b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sl-SI" dirty="0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08E58CC2-82D0-236F-94D9-FE43F7D11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084217"/>
            <a:ext cx="5157787" cy="105809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sl-SI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naročnik želi objaviti zgolj seznam evidenčnih naročil </a:t>
            </a:r>
          </a:p>
          <a:p>
            <a:pPr algn="ctr"/>
            <a:r>
              <a:rPr lang="sl-SI" b="1" i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 B samostojno“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3D8BD696-6765-F4EC-9391-6E4807B30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42309"/>
            <a:ext cx="5157787" cy="4047354"/>
          </a:xfrm>
        </p:spPr>
        <p:txBody>
          <a:bodyPr/>
          <a:lstStyle/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PIKA je na LEVI pri „Ne, ne napolni (podatke bom v tabele vpisal sam“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Prenesi predlogo </a:t>
            </a: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(ne spreminjati!)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Uvozi datoteko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Gumb „Oddaj“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Preveritev objavljenega seznama</a:t>
            </a:r>
          </a:p>
          <a:p>
            <a:endParaRPr lang="sl-SI" dirty="0"/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417E97A4-736D-D702-2DED-5CB131F07D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84217"/>
            <a:ext cx="5183188" cy="96665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sl-SI" b="1" i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naročnik želi sočasno z objavo seznama sporočiti še statistične podatke </a:t>
            </a:r>
          </a:p>
          <a:p>
            <a:pPr algn="ctr"/>
            <a:r>
              <a:rPr lang="sl-SI" b="1" i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„pretakanje iz B v A“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706B0899-A974-9B2C-B211-78707479D4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42309"/>
            <a:ext cx="5183188" cy="4047354"/>
          </a:xfrm>
        </p:spPr>
        <p:txBody>
          <a:bodyPr/>
          <a:lstStyle/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PIKA je na DESNI pri</a:t>
            </a: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„Da, napolni (v Excelu so zajeta vsa evidenčna naročila)“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Prenesi predlogo </a:t>
            </a: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(ne spreminjati!)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Uvozi datoteko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Gumb „Oddaj“</a:t>
            </a:r>
          </a:p>
          <a:p>
            <a:pPr marL="571500" indent="-457200">
              <a:lnSpc>
                <a:spcPct val="100000"/>
              </a:lnSpc>
              <a:buFont typeface="+mj-lt"/>
              <a:buAutoNum type="arabicParenR"/>
            </a:pPr>
            <a:r>
              <a:rPr lang="sl-SI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Preveritev objavljenega seznama</a:t>
            </a:r>
          </a:p>
          <a:p>
            <a:endParaRPr lang="sl-SI" dirty="0"/>
          </a:p>
        </p:txBody>
      </p:sp>
      <p:pic>
        <p:nvPicPr>
          <p:cNvPr id="12" name="Slika 11" descr="Slika, ki vsebuje besede pitna voda, prozorni material, tekočina, zaprt prostor&#10;&#10;Vsebina, ustvarjena z UI, morda ni pravilna.">
            <a:extLst>
              <a:ext uri="{FF2B5EF4-FFF2-40B4-BE49-F238E27FC236}">
                <a16:creationId xmlns:a16="http://schemas.microsoft.com/office/drawing/2014/main" id="{E19C8895-E75C-AE84-9A40-0EA38754B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255" y="4770240"/>
            <a:ext cx="2086266" cy="1419423"/>
          </a:xfrm>
          <a:prstGeom prst="rect">
            <a:avLst/>
          </a:prstGeom>
        </p:spPr>
      </p:pic>
      <p:pic>
        <p:nvPicPr>
          <p:cNvPr id="14" name="Slika 13" descr="Slika, ki vsebuje besede steklo, posoda, posode za pitje, barska oprema&#10;&#10;Vsebina, ustvarjena z UI, morda ni pravilna.">
            <a:extLst>
              <a:ext uri="{FF2B5EF4-FFF2-40B4-BE49-F238E27FC236}">
                <a16:creationId xmlns:a16="http://schemas.microsoft.com/office/drawing/2014/main" id="{8BFC512B-4AB6-1E6B-90DE-5E36581C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479" y="5142196"/>
            <a:ext cx="1448002" cy="117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209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B2F99-287C-6EF4-20A1-96E20C1DA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F998B397-88D7-CB47-2A14-344F8F9E690A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Objavljanje (zgolj) seznama (1, 2)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4D58E5D2-9091-E588-11A5-DC090A54D5D4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1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2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			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Slika 4" descr="Slika, ki vsebuje besede besedilo, posnetek zaslona, vrstica, pisava&#10;&#10;Vsebina, ustvarjena z UI, morda ni pravilna.">
            <a:extLst>
              <a:ext uri="{FF2B5EF4-FFF2-40B4-BE49-F238E27FC236}">
                <a16:creationId xmlns:a16="http://schemas.microsoft.com/office/drawing/2014/main" id="{F0DBD4B9-6509-5FC7-F98E-9ACC9774C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70" y="1744345"/>
            <a:ext cx="8797670" cy="2020577"/>
          </a:xfrm>
          <a:prstGeom prst="rect">
            <a:avLst/>
          </a:prstGeom>
        </p:spPr>
      </p:pic>
      <p:pic>
        <p:nvPicPr>
          <p:cNvPr id="8" name="Slika 7" descr="Slika, ki vsebuje besede besedilo, posnetek zaslona, pisava&#10;&#10;Vsebina, ustvarjena z UI, morda ni pravilna.">
            <a:extLst>
              <a:ext uri="{FF2B5EF4-FFF2-40B4-BE49-F238E27FC236}">
                <a16:creationId xmlns:a16="http://schemas.microsoft.com/office/drawing/2014/main" id="{08E6C64B-2C69-4C48-628C-D03E9D44F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124" y="4444117"/>
            <a:ext cx="8705016" cy="188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9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68E6C-9C6E-6F7B-C903-56062E762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898F0A38-E7E7-8F4A-6898-14160E8C02E7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Objavljanje (zgolj) seznama (3, 4)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8FC48477-52BC-E80A-AD63-9224C688C2A1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3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4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			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Slika 3" descr="Slika, ki vsebuje besede besedilo, posnetek zaslona, pisava, vrstica&#10;&#10;Vsebina, ustvarjena z UI, morda ni pravilna.">
            <a:extLst>
              <a:ext uri="{FF2B5EF4-FFF2-40B4-BE49-F238E27FC236}">
                <a16:creationId xmlns:a16="http://schemas.microsoft.com/office/drawing/2014/main" id="{B7111BCB-21DC-1D96-532C-83F0D4FFB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124" y="1914314"/>
            <a:ext cx="7398732" cy="1671020"/>
          </a:xfrm>
          <a:prstGeom prst="rect">
            <a:avLst/>
          </a:prstGeom>
        </p:spPr>
      </p:pic>
      <p:pic>
        <p:nvPicPr>
          <p:cNvPr id="9" name="Slika 8" descr="Slika, ki vsebuje besede besedilo, posnetek zaslona&#10;&#10;Vsebina, ustvarjena z UI, morda ni pravilna.">
            <a:extLst>
              <a:ext uri="{FF2B5EF4-FFF2-40B4-BE49-F238E27FC236}">
                <a16:creationId xmlns:a16="http://schemas.microsoft.com/office/drawing/2014/main" id="{57936343-CF0E-723D-FBE9-0891B84937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23" y="4130873"/>
            <a:ext cx="7398732" cy="235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5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8089E-A7C7-9AD1-EDEB-AEAA1AB41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22BF1650-403A-AFFA-63C0-E4B0EAF00C67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Z objavljanjem seznama SOČASNO sporočanje še statističnih podatkov O VSEH oddanih evidenčnih naročilih (1, 2)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D9A8EE9E-A899-7C1C-A32A-42C116FB714C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1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2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			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376" descr="maska za oddajo seznama oddanih evidenčnih naročil">
            <a:extLst>
              <a:ext uri="{FF2B5EF4-FFF2-40B4-BE49-F238E27FC236}">
                <a16:creationId xmlns:a16="http://schemas.microsoft.com/office/drawing/2014/main" id="{578842E2-A2EA-82E0-2C7A-62823CF56C6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97124" y="1795334"/>
            <a:ext cx="8550637" cy="2111647"/>
          </a:xfrm>
          <a:prstGeom prst="rect">
            <a:avLst/>
          </a:prstGeom>
        </p:spPr>
      </p:pic>
      <p:pic>
        <p:nvPicPr>
          <p:cNvPr id="4" name="Picture 1445" descr="maska za oddajo seznama oddanih evidenčnih naročil z gumbom &quot;Prenesi predlogo&quot;">
            <a:extLst>
              <a:ext uri="{FF2B5EF4-FFF2-40B4-BE49-F238E27FC236}">
                <a16:creationId xmlns:a16="http://schemas.microsoft.com/office/drawing/2014/main" id="{194EA2F2-AB29-2149-574F-C98DBB32D14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97124" y="4408399"/>
            <a:ext cx="8550637" cy="162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8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1F4C2-DD0E-2E86-4F14-AE6011C75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FADA5AEF-1029-6EE5-7F50-2AEEC8D18653}"/>
              </a:ext>
            </a:extLst>
          </p:cNvPr>
          <p:cNvSpPr txBox="1">
            <a:spLocks/>
          </p:cNvSpPr>
          <p:nvPr/>
        </p:nvSpPr>
        <p:spPr>
          <a:xfrm>
            <a:off x="658812" y="533400"/>
            <a:ext cx="1032668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Z objavljanjem seznama SOČASNO sporočanje še statističnih podatkov O VSEH oddanih evidenčnih naročilih (3, 4)</a:t>
            </a:r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1767541D-F1A4-BA07-CBF4-F40CAAB5FD82}"/>
              </a:ext>
            </a:extLst>
          </p:cNvPr>
          <p:cNvSpPr txBox="1">
            <a:spLocks/>
          </p:cNvSpPr>
          <p:nvPr/>
        </p:nvSpPr>
        <p:spPr>
          <a:xfrm>
            <a:off x="776740" y="1371600"/>
            <a:ext cx="10326687" cy="495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3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endParaRPr lang="sl-SI" sz="2000" b="1" i="0" dirty="0"/>
          </a:p>
          <a:p>
            <a:pPr marL="114300">
              <a:lnSpc>
                <a:spcPct val="100000"/>
              </a:lnSpc>
            </a:pPr>
            <a:r>
              <a:rPr lang="sl-SI" sz="2000" b="1" i="0" u="sng" dirty="0">
                <a:highlight>
                  <a:srgbClr val="00FFFF"/>
                </a:highlight>
              </a:rPr>
              <a:t>Korak 4</a:t>
            </a:r>
            <a:r>
              <a:rPr lang="sl-SI" sz="2000" b="1" i="0" dirty="0">
                <a:highlight>
                  <a:srgbClr val="00FFFF"/>
                </a:highlight>
              </a:rPr>
              <a:t>:</a:t>
            </a:r>
            <a:r>
              <a:rPr lang="sl-SI" sz="2000" b="1" i="0" dirty="0"/>
              <a:t>			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1447" descr="maska za oddajo seznama oddanih evidenčnih naročil z gumbom &quot;Uvoz datoteke&quot;">
            <a:extLst>
              <a:ext uri="{FF2B5EF4-FFF2-40B4-BE49-F238E27FC236}">
                <a16:creationId xmlns:a16="http://schemas.microsoft.com/office/drawing/2014/main" id="{862BADE1-CD24-77D0-0600-8D6B1BD6156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13996" y="1682833"/>
            <a:ext cx="8063749" cy="1915390"/>
          </a:xfrm>
          <a:prstGeom prst="rect">
            <a:avLst/>
          </a:prstGeom>
        </p:spPr>
      </p:pic>
      <p:pic>
        <p:nvPicPr>
          <p:cNvPr id="8" name="Picture 1449" descr="maska za oddajo seznama oddanih evidenčnih naročil z gumbom &quot;Oddaj&quot;">
            <a:extLst>
              <a:ext uri="{FF2B5EF4-FFF2-40B4-BE49-F238E27FC236}">
                <a16:creationId xmlns:a16="http://schemas.microsoft.com/office/drawing/2014/main" id="{3E08D26F-1172-7637-55A8-7063A7EAFD8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13996" y="4003716"/>
            <a:ext cx="7980621" cy="191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406F0-48CD-4972-0F59-119F2491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1319987-E3D4-A559-3B63-615848422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7980362" cy="683746"/>
          </a:xfrm>
        </p:spPr>
        <p:txBody>
          <a:bodyPr>
            <a:normAutofit/>
          </a:bodyPr>
          <a:lstStyle/>
          <a:p>
            <a:r>
              <a:rPr lang="sl-SI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NAJPOGOSTEJŠE NAPAKE (in posledice napak)</a:t>
            </a:r>
          </a:p>
        </p:txBody>
      </p:sp>
      <p:graphicFrame>
        <p:nvGraphicFramePr>
          <p:cNvPr id="19" name="Označba mesta vsebine 3">
            <a:extLst>
              <a:ext uri="{FF2B5EF4-FFF2-40B4-BE49-F238E27FC236}">
                <a16:creationId xmlns:a16="http://schemas.microsoft.com/office/drawing/2014/main" id="{ABDF4B78-AAE2-2FAF-59C8-11551D9A608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7504836"/>
              </p:ext>
            </p:extLst>
          </p:nvPr>
        </p:nvGraphicFramePr>
        <p:xfrm>
          <a:off x="839788" y="1200150"/>
          <a:ext cx="10515600" cy="4989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Puščica: desno 16">
            <a:extLst>
              <a:ext uri="{FF2B5EF4-FFF2-40B4-BE49-F238E27FC236}">
                <a16:creationId xmlns:a16="http://schemas.microsoft.com/office/drawing/2014/main" id="{85F214A8-FD04-20D5-7B74-904D063AD3C8}"/>
              </a:ext>
            </a:extLst>
          </p:cNvPr>
          <p:cNvSpPr/>
          <p:nvPr/>
        </p:nvSpPr>
        <p:spPr>
          <a:xfrm>
            <a:off x="2015372" y="2269135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" name="Puščica: desno 2">
            <a:extLst>
              <a:ext uri="{FF2B5EF4-FFF2-40B4-BE49-F238E27FC236}">
                <a16:creationId xmlns:a16="http://schemas.microsoft.com/office/drawing/2014/main" id="{8A678E55-896C-CB46-0126-CBE8F18D9899}"/>
              </a:ext>
            </a:extLst>
          </p:cNvPr>
          <p:cNvSpPr/>
          <p:nvPr/>
        </p:nvSpPr>
        <p:spPr>
          <a:xfrm>
            <a:off x="5876365" y="4142345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" name="Puščica: desno 3">
            <a:extLst>
              <a:ext uri="{FF2B5EF4-FFF2-40B4-BE49-F238E27FC236}">
                <a16:creationId xmlns:a16="http://schemas.microsoft.com/office/drawing/2014/main" id="{393920FB-52FC-A403-812A-4BB3B1376BCA}"/>
              </a:ext>
            </a:extLst>
          </p:cNvPr>
          <p:cNvSpPr/>
          <p:nvPr/>
        </p:nvSpPr>
        <p:spPr>
          <a:xfrm>
            <a:off x="7043570" y="3429000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 descr="Slika, ki vsebuje besede sklad, hrana&#10;&#10;Vsebina, ustvarjena z UI, morda ni pravilna.">
            <a:extLst>
              <a:ext uri="{FF2B5EF4-FFF2-40B4-BE49-F238E27FC236}">
                <a16:creationId xmlns:a16="http://schemas.microsoft.com/office/drawing/2014/main" id="{7B6072D2-52BA-A318-753D-D117FCD629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71856" y="1950006"/>
            <a:ext cx="688769" cy="638259"/>
          </a:xfrm>
          <a:prstGeom prst="rect">
            <a:avLst/>
          </a:prstGeom>
        </p:spPr>
      </p:pic>
      <p:pic>
        <p:nvPicPr>
          <p:cNvPr id="6" name="Slika 5" descr="Slika, ki vsebuje besede besedilo, pisava, simbol, logotip&#10;&#10;Vsebina, ustvarjena z UI, morda ni pravilna.">
            <a:extLst>
              <a:ext uri="{FF2B5EF4-FFF2-40B4-BE49-F238E27FC236}">
                <a16:creationId xmlns:a16="http://schemas.microsoft.com/office/drawing/2014/main" id="{562CA8B5-04A3-DD48-A543-D43490432F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71856" y="1239482"/>
            <a:ext cx="780356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85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EF341F68-4AAD-3D69-1D32-000E466C89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990" y="1346653"/>
            <a:ext cx="10857280" cy="4855363"/>
          </a:xfrm>
        </p:spPr>
        <p:txBody>
          <a:bodyPr>
            <a:normAutofit lnSpcReduction="10000"/>
          </a:bodyPr>
          <a:lstStyle/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kaj je evidenčno naročilo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mejne vrednosti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obveznosti naročnika v zvezi z evidenčnimi naročili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katera naročila ne predstavljajo evidenčnih naročil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postopek: sporočanja statističnih podatkov/objavljanja seznama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najpogostejše napake, tehnična vprašanja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priporočila za prakso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Navodila za sporočanje statističnih podatkov o evidenčnih naročilih 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pomoč uporabnikom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zaključek</a:t>
            </a: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b="1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DBE02A30-9BF5-7DDB-D595-8CC0A4F02DD7}"/>
              </a:ext>
            </a:extLst>
          </p:cNvPr>
          <p:cNvSpPr txBox="1">
            <a:spLocks/>
          </p:cNvSpPr>
          <p:nvPr/>
        </p:nvSpPr>
        <p:spPr>
          <a:xfrm>
            <a:off x="658813" y="533400"/>
            <a:ext cx="418044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Vsebina</a:t>
            </a:r>
          </a:p>
        </p:txBody>
      </p:sp>
      <p:pic>
        <p:nvPicPr>
          <p:cNvPr id="3" name="Slika 2" descr="Slika, ki vsebuje besede besedilo, posnetek zaslona, številka, pisava&#10;&#10;Vsebina, ustvarjena z UI, morda ni pravilna.">
            <a:extLst>
              <a:ext uri="{FF2B5EF4-FFF2-40B4-BE49-F238E27FC236}">
                <a16:creationId xmlns:a16="http://schemas.microsoft.com/office/drawing/2014/main" id="{B2C2D1B4-3065-693E-F185-E2A350BDB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430" y="1426143"/>
            <a:ext cx="3053820" cy="275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94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2E3A1-89AA-9D64-01E1-9024209A3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849151-010C-C6C1-A6F4-8AF820C5D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83746"/>
          </a:xfrm>
        </p:spPr>
        <p:txBody>
          <a:bodyPr>
            <a:normAutofit/>
          </a:bodyPr>
          <a:lstStyle/>
          <a:p>
            <a:r>
              <a:rPr lang="sl-SI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(TEHNIČNA) VPRAŠANJA</a:t>
            </a:r>
          </a:p>
        </p:txBody>
      </p:sp>
      <p:graphicFrame>
        <p:nvGraphicFramePr>
          <p:cNvPr id="19" name="Označba mesta vsebine 3">
            <a:extLst>
              <a:ext uri="{FF2B5EF4-FFF2-40B4-BE49-F238E27FC236}">
                <a16:creationId xmlns:a16="http://schemas.microsoft.com/office/drawing/2014/main" id="{D4F15A83-70DF-46EB-8962-16479F6A91B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3808640"/>
              </p:ext>
            </p:extLst>
          </p:nvPr>
        </p:nvGraphicFramePr>
        <p:xfrm>
          <a:off x="951095" y="1115416"/>
          <a:ext cx="10515600" cy="2789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Puščica: desno 5">
            <a:extLst>
              <a:ext uri="{FF2B5EF4-FFF2-40B4-BE49-F238E27FC236}">
                <a16:creationId xmlns:a16="http://schemas.microsoft.com/office/drawing/2014/main" id="{D2269B50-70C9-E204-DF73-0AB4703C4398}"/>
              </a:ext>
            </a:extLst>
          </p:cNvPr>
          <p:cNvSpPr/>
          <p:nvPr/>
        </p:nvSpPr>
        <p:spPr>
          <a:xfrm>
            <a:off x="1694502" y="2767482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Puščica: desno 6">
            <a:extLst>
              <a:ext uri="{FF2B5EF4-FFF2-40B4-BE49-F238E27FC236}">
                <a16:creationId xmlns:a16="http://schemas.microsoft.com/office/drawing/2014/main" id="{2D4F890F-5A2A-3E6E-52EF-E40A27921FB4}"/>
              </a:ext>
            </a:extLst>
          </p:cNvPr>
          <p:cNvSpPr/>
          <p:nvPr/>
        </p:nvSpPr>
        <p:spPr>
          <a:xfrm>
            <a:off x="4901452" y="3028739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Puščica: desno 7">
            <a:extLst>
              <a:ext uri="{FF2B5EF4-FFF2-40B4-BE49-F238E27FC236}">
                <a16:creationId xmlns:a16="http://schemas.microsoft.com/office/drawing/2014/main" id="{AD9BC068-4F9A-8907-64DF-C0C1C156E3E0}"/>
              </a:ext>
            </a:extLst>
          </p:cNvPr>
          <p:cNvSpPr/>
          <p:nvPr/>
        </p:nvSpPr>
        <p:spPr>
          <a:xfrm>
            <a:off x="8547673" y="2954946"/>
            <a:ext cx="439270" cy="1878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" name="Označba mesta besedila 3">
            <a:extLst>
              <a:ext uri="{FF2B5EF4-FFF2-40B4-BE49-F238E27FC236}">
                <a16:creationId xmlns:a16="http://schemas.microsoft.com/office/drawing/2014/main" id="{95085D5D-8921-03E0-9CD9-F6A94ED4D12A}"/>
              </a:ext>
            </a:extLst>
          </p:cNvPr>
          <p:cNvSpPr txBox="1">
            <a:spLocks/>
          </p:cNvSpPr>
          <p:nvPr/>
        </p:nvSpPr>
        <p:spPr>
          <a:xfrm>
            <a:off x="951095" y="4356809"/>
            <a:ext cx="10401117" cy="108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>
              <a:lnSpc>
                <a:spcPct val="100000"/>
              </a:lnSpc>
            </a:pPr>
            <a:r>
              <a:rPr lang="sl-SI" sz="1700" b="1" i="0" dirty="0"/>
              <a:t>Obveznost vodenja evidence, sporočanja statističnih podatkov in objave seznama oddanih evidenčnih naročil se nanaša </a:t>
            </a:r>
            <a:r>
              <a:rPr lang="sl-SI" sz="1700" b="1" i="0" dirty="0">
                <a:solidFill>
                  <a:srgbClr val="FF0000"/>
                </a:solidFill>
              </a:rPr>
              <a:t>na oddana evidenčna naročila</a:t>
            </a:r>
            <a:r>
              <a:rPr lang="sl-SI" sz="1700" i="0" dirty="0"/>
              <a:t>,</a:t>
            </a:r>
            <a:r>
              <a:rPr lang="sl-SI" sz="1700" b="1" i="0" dirty="0"/>
              <a:t> </a:t>
            </a:r>
            <a:r>
              <a:rPr lang="sl-SI" sz="1700" b="1" i="0" dirty="0">
                <a:solidFill>
                  <a:srgbClr val="FF0000"/>
                </a:solidFill>
              </a:rPr>
              <a:t>IZVEDBA teh naročil v praksi </a:t>
            </a:r>
            <a:r>
              <a:rPr lang="sl-SI" sz="1700" b="1" i="0" dirty="0"/>
              <a:t>(dobava blaga, izvedba storitev/gradnje) </a:t>
            </a:r>
            <a:r>
              <a:rPr lang="sl-SI" sz="1700" b="1" i="0" dirty="0">
                <a:solidFill>
                  <a:srgbClr val="FF0000"/>
                </a:solidFill>
              </a:rPr>
              <a:t>je za izpolnjevanje teh obveznosti</a:t>
            </a:r>
            <a:r>
              <a:rPr lang="sl-SI" sz="1700" b="1" i="0" dirty="0"/>
              <a:t> </a:t>
            </a:r>
            <a:r>
              <a:rPr lang="sl-SI" sz="1700" b="1" i="0" dirty="0">
                <a:solidFill>
                  <a:srgbClr val="FF0000"/>
                </a:solidFill>
              </a:rPr>
              <a:t>nebistvena</a:t>
            </a: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b="1" i="0" dirty="0">
              <a:solidFill>
                <a:schemeClr val="tx1"/>
              </a:solidFill>
            </a:endParaRP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  <a:p>
            <a:pPr marL="3429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87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59789F6D-6237-8EAF-F613-E83AC0815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431782"/>
            <a:ext cx="5157787" cy="823912"/>
          </a:xfrm>
        </p:spPr>
        <p:txBody>
          <a:bodyPr>
            <a:normAutofit fontScale="92500" lnSpcReduction="20000"/>
          </a:bodyPr>
          <a:lstStyle/>
          <a:p>
            <a:r>
              <a:rPr lang="sl-SI" sz="2800" i="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POPRAVLJANJE IN NADOMESTITEV STATISTIČNIH PODATKOV Z NOVIMI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EE2EF46F-59F1-A858-7FAE-651EFED99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425039"/>
            <a:ext cx="5157787" cy="4764624"/>
          </a:xfrm>
        </p:spPr>
        <p:txBody>
          <a:bodyPr>
            <a:normAutofit fontScale="92500" lnSpcReduction="20000"/>
          </a:bodyPr>
          <a:lstStyle/>
          <a:p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vsak uporabnik naročnika s pravico „Oddaja“</a:t>
            </a:r>
          </a:p>
          <a:p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TABELE najprej </a:t>
            </a:r>
            <a:r>
              <a:rPr lang="sl-SI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odkleniti</a:t>
            </a: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l-S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Vnesti nove podatke in nato </a:t>
            </a:r>
            <a:r>
              <a:rPr lang="sl-SI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obvezno gumb „Oddaj“. Brez potrditvenega gumba „Oddaj“ nove (nadomeščene) vrednosti ne bodo oddane (in v sistemu ostanejo prvotni (stari) podatki in le-ti se štejejo kot (edini) oddani)</a:t>
            </a:r>
          </a:p>
          <a:p>
            <a:endParaRPr lang="sl-SI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71F3C08A-71B8-2518-F8E6-C058A1260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7" y="431782"/>
            <a:ext cx="5183188" cy="823912"/>
          </a:xfrm>
        </p:spPr>
        <p:txBody>
          <a:bodyPr>
            <a:normAutofit fontScale="92500" lnSpcReduction="20000"/>
          </a:bodyPr>
          <a:lstStyle/>
          <a:p>
            <a:r>
              <a:rPr lang="sl-SI" sz="2600" i="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PREGLED OBJAVLJENIH SEZNAMOV – javni del</a:t>
            </a:r>
          </a:p>
        </p:txBody>
      </p:sp>
      <p:pic>
        <p:nvPicPr>
          <p:cNvPr id="7" name="Označba mesta vsebine 6" descr="Slika, ki vsebuje besede besedilo, posnetek zaslona, programska oprema, številka&#10;&#10;Vsebina, ustvarjena z UI, morda ni pravilna.">
            <a:extLst>
              <a:ext uri="{FF2B5EF4-FFF2-40B4-BE49-F238E27FC236}">
                <a16:creationId xmlns:a16="http://schemas.microsoft.com/office/drawing/2014/main" id="{811B77BD-20BD-556C-6BFB-9DEB5502638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024" y="1425039"/>
            <a:ext cx="5183188" cy="2911745"/>
          </a:xfrm>
        </p:spPr>
      </p:pic>
      <p:pic>
        <p:nvPicPr>
          <p:cNvPr id="9" name="Picture 1464" descr="maska za oddajo seznama oddanih evidenčnih naročil z gumbom &quot;Prenesi predlogo&quot;">
            <a:extLst>
              <a:ext uri="{FF2B5EF4-FFF2-40B4-BE49-F238E27FC236}">
                <a16:creationId xmlns:a16="http://schemas.microsoft.com/office/drawing/2014/main" id="{920A4009-B483-CB1F-37ED-F5921BE6313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28472" y="2337477"/>
            <a:ext cx="4780417" cy="218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02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75CD25C-7153-17E4-CF54-B2FB47439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5126"/>
            <a:ext cx="9494837" cy="683746"/>
          </a:xfrm>
        </p:spPr>
        <p:txBody>
          <a:bodyPr>
            <a:normAutofit fontScale="90000"/>
          </a:bodyPr>
          <a:lstStyle/>
          <a:p>
            <a:r>
              <a:rPr lang="sl-SI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NEODDAJA oz. ODDAJA NAPAČNIH STATISTIČNIH PODATKOV (ZJN-3)</a:t>
            </a:r>
          </a:p>
        </p:txBody>
      </p:sp>
      <p:pic>
        <p:nvPicPr>
          <p:cNvPr id="10" name="Označba mesta vsebine 9" descr="111. ČLEN zjn-3">
            <a:extLst>
              <a:ext uri="{FF2B5EF4-FFF2-40B4-BE49-F238E27FC236}">
                <a16:creationId xmlns:a16="http://schemas.microsoft.com/office/drawing/2014/main" id="{D6B2E668-F17A-542E-087E-C43F88A73A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87705" y="1048872"/>
            <a:ext cx="7981483" cy="4989513"/>
          </a:xfrm>
          <a:prstGeom prst="rect">
            <a:avLst/>
          </a:prstGeom>
        </p:spPr>
      </p:pic>
      <p:graphicFrame>
        <p:nvGraphicFramePr>
          <p:cNvPr id="3" name="Označba mesta za vsebino 2">
            <a:extLst>
              <a:ext uri="{FF2B5EF4-FFF2-40B4-BE49-F238E27FC236}">
                <a16:creationId xmlns:a16="http://schemas.microsoft.com/office/drawing/2014/main" id="{EC8FD904-D535-5D6E-C24E-CD6A2FB667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2751341"/>
              </p:ext>
            </p:extLst>
          </p:nvPr>
        </p:nvGraphicFramePr>
        <p:xfrm>
          <a:off x="9668434" y="4478525"/>
          <a:ext cx="1768847" cy="1559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7945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A7E90-3DF1-2C88-A949-BB0F9D13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BA3B42F-B82B-CAC9-817A-213FA4A06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8333650" cy="683746"/>
          </a:xfrm>
        </p:spPr>
        <p:txBody>
          <a:bodyPr>
            <a:normAutofit/>
          </a:bodyPr>
          <a:lstStyle/>
          <a:p>
            <a:r>
              <a:rPr lang="sl-SI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Priporočila za prakso</a:t>
            </a:r>
          </a:p>
        </p:txBody>
      </p:sp>
      <p:graphicFrame>
        <p:nvGraphicFramePr>
          <p:cNvPr id="18" name="Označba mesta vsebine 3">
            <a:extLst>
              <a:ext uri="{FF2B5EF4-FFF2-40B4-BE49-F238E27FC236}">
                <a16:creationId xmlns:a16="http://schemas.microsoft.com/office/drawing/2014/main" id="{270A28E4-1ED7-6CB6-6D07-DACD04B1535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0783478"/>
              </p:ext>
            </p:extLst>
          </p:nvPr>
        </p:nvGraphicFramePr>
        <p:xfrm>
          <a:off x="839787" y="1200151"/>
          <a:ext cx="8333649" cy="4989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Slika 4" descr="Slika, ki vsebuje besede na prostem, nebo, pokrajina, voda&#10;&#10;Vsebina, ustvarjena z UI, morda ni pravilna.">
            <a:extLst>
              <a:ext uri="{FF2B5EF4-FFF2-40B4-BE49-F238E27FC236}">
                <a16:creationId xmlns:a16="http://schemas.microsoft.com/office/drawing/2014/main" id="{7AB9C99C-27B6-48B8-E590-EBC75D63EC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847" y="3009010"/>
            <a:ext cx="1616542" cy="1371791"/>
          </a:xfrm>
          <a:prstGeom prst="rect">
            <a:avLst/>
          </a:prstGeom>
        </p:spPr>
      </p:pic>
      <p:sp>
        <p:nvSpPr>
          <p:cNvPr id="7" name="Desni zaviti oklepaj 6">
            <a:extLst>
              <a:ext uri="{FF2B5EF4-FFF2-40B4-BE49-F238E27FC236}">
                <a16:creationId xmlns:a16="http://schemas.microsoft.com/office/drawing/2014/main" id="{C8F5D014-467C-4B8D-8D8C-F0B6671AE4F3}"/>
              </a:ext>
            </a:extLst>
          </p:cNvPr>
          <p:cNvSpPr/>
          <p:nvPr/>
        </p:nvSpPr>
        <p:spPr>
          <a:xfrm>
            <a:off x="8969187" y="1200151"/>
            <a:ext cx="878537" cy="4989512"/>
          </a:xfrm>
          <a:prstGeom prst="rightBrace">
            <a:avLst>
              <a:gd name="adj1" fmla="val 8333"/>
              <a:gd name="adj2" fmla="val 497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9569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1C7C3-9742-7EF9-6FF1-D5427221F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0ED6B3A6-61DE-209F-441F-90992783A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990" y="1143001"/>
            <a:ext cx="10857280" cy="5059016"/>
          </a:xfrm>
        </p:spPr>
        <p:txBody>
          <a:bodyPr>
            <a:normAutofit/>
          </a:bodyPr>
          <a:lstStyle/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Navodila za sporočanje statističnih podatkov o evidenčnih naročilih in objavo seznama evidenčnih naročil na portalu javnih naročil</a:t>
            </a:r>
          </a:p>
          <a:p>
            <a:pPr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1. na PJN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https://www.enarocanje.si/#/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kjer se objavljajo podatki (notranji del)</a:t>
            </a:r>
          </a:p>
          <a:p>
            <a:pPr algn="just">
              <a:lnSpc>
                <a:spcPct val="120000"/>
              </a:lnSpc>
            </a:pP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2.</a:t>
            </a:r>
            <a:r>
              <a:rPr lang="sl-SI" sz="1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e-JN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https://ejn.gov.si/sistem/usmeritve-in-navodila/navodila-in-obrazci.html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(javni del)</a:t>
            </a:r>
          </a:p>
          <a:p>
            <a:pPr marL="285750" lvl="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8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</a:pPr>
            <a:endParaRPr lang="sl-SI" sz="1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8BBD3306-AD7E-4820-EDA6-BD7DDABE0D82}"/>
              </a:ext>
            </a:extLst>
          </p:cNvPr>
          <p:cNvSpPr txBox="1">
            <a:spLocks/>
          </p:cNvSpPr>
          <p:nvPr/>
        </p:nvSpPr>
        <p:spPr>
          <a:xfrm>
            <a:off x="691990" y="533400"/>
            <a:ext cx="10696446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Pomoč – Navodila</a:t>
            </a:r>
          </a:p>
        </p:txBody>
      </p:sp>
      <p:pic>
        <p:nvPicPr>
          <p:cNvPr id="3" name="Slika 2" descr="Slika, ki vsebuje besede besedilo, pisava, posnetek zaslona, programska oprema&#10;&#10;Vsebina, ustvarjena z UI, morda ni pravilna.">
            <a:extLst>
              <a:ext uri="{FF2B5EF4-FFF2-40B4-BE49-F238E27FC236}">
                <a16:creationId xmlns:a16="http://schemas.microsoft.com/office/drawing/2014/main" id="{4D669262-10C1-09DD-C39F-1AE0666652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939" y="2393641"/>
            <a:ext cx="6785583" cy="2070718"/>
          </a:xfrm>
          <a:prstGeom prst="rect">
            <a:avLst/>
          </a:prstGeom>
        </p:spPr>
      </p:pic>
      <p:pic>
        <p:nvPicPr>
          <p:cNvPr id="8" name="Slika 7" descr="Slika, ki vsebuje besede besedilo, posnetek zaslona, programska oprema, spletna stran&#10;&#10;Vsebina, ustvarjena z UI, morda ni pravilna.">
            <a:extLst>
              <a:ext uri="{FF2B5EF4-FFF2-40B4-BE49-F238E27FC236}">
                <a16:creationId xmlns:a16="http://schemas.microsoft.com/office/drawing/2014/main" id="{D3318558-A859-80EA-DD06-852398301E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939" y="4928881"/>
            <a:ext cx="10713858" cy="13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30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0FD88-4FF7-E005-E6F1-D99D3F368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FE898576-4BD8-93B1-BD3A-8CC6FB410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990" y="1346653"/>
            <a:ext cx="10857280" cy="4855363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 na e-JN: rubrika </a:t>
            </a:r>
            <a:r>
              <a:rPr lang="sl-SI" sz="20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„Pogosta vprašanja in odgovori“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(na temo evidenčnih naročil → 5. sklop):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https://ejn.gov.si/sistem/usmeritve-in-navodila/pogosta-vprasanja.html#K5</a:t>
            </a: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na e-JN: rubrika </a:t>
            </a:r>
            <a:r>
              <a:rPr lang="sl-SI" sz="20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„Stališča ministrstva“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(2024)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https://ejn.gov.si/sistem/usmeritve-in-navodila/stalisca-ministrstva.html</a:t>
            </a:r>
            <a:endParaRPr lang="sl-SI" sz="20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Stališče – ZJN-3 – </a:t>
            </a:r>
            <a:r>
              <a:rPr lang="sl-SI" sz="2000" i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Evidenčna naročila (PRENOVLJENO)</a:t>
            </a:r>
          </a:p>
          <a:p>
            <a:pPr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Stališče – ZJN-3 – </a:t>
            </a:r>
            <a:r>
              <a:rPr lang="sl-SI" sz="2000" i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Uresničevanje načela kratkih verig (PRENOVLJENO)</a:t>
            </a:r>
            <a:endParaRPr lang="sl-SI" i="0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endParaRPr lang="sl-SI" i="0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sl-SI" i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SPREMLJAJTE VSEBINE:</a:t>
            </a:r>
          </a:p>
          <a:p>
            <a:pPr marL="342900" lvl="0" indent="-342900" algn="just">
              <a:lnSpc>
                <a:spcPct val="120000"/>
              </a:lnSpc>
              <a:buFontTx/>
              <a:buChar char="-"/>
            </a:pPr>
            <a:r>
              <a:rPr lang="sl-SI" i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portalu javnih naročil </a:t>
            </a:r>
            <a:r>
              <a:rPr lang="sl-SI" i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https://www.enarocanje.si/#/</a:t>
            </a:r>
            <a:endParaRPr lang="sl-SI" i="0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Tx/>
              <a:buChar char="-"/>
            </a:pPr>
            <a:r>
              <a:rPr lang="sl-SI" i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e-JN </a:t>
            </a:r>
            <a:r>
              <a:rPr lang="sl-SI" i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https://ejn.gov.si/</a:t>
            </a:r>
            <a:endParaRPr lang="sl-SI" i="0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C9CBE11B-51E2-EAC6-B6BD-4AA323F9714C}"/>
              </a:ext>
            </a:extLst>
          </p:cNvPr>
          <p:cNvSpPr txBox="1">
            <a:spLocks/>
          </p:cNvSpPr>
          <p:nvPr/>
        </p:nvSpPr>
        <p:spPr>
          <a:xfrm>
            <a:off x="691990" y="533400"/>
            <a:ext cx="4147270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še pomoč</a:t>
            </a:r>
          </a:p>
        </p:txBody>
      </p:sp>
      <p:pic>
        <p:nvPicPr>
          <p:cNvPr id="7" name="Slika 6" descr="Slika, ki vsebuje besede na prostem, nebo, oblak, kip&#10;&#10;Vsebina, ustvarjena z UI, morda ni pravilna.">
            <a:extLst>
              <a:ext uri="{FF2B5EF4-FFF2-40B4-BE49-F238E27FC236}">
                <a16:creationId xmlns:a16="http://schemas.microsoft.com/office/drawing/2014/main" id="{A1EA2F0E-A7FB-AD61-36F5-DA9180CC8A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9036" y="3319272"/>
            <a:ext cx="2263220" cy="279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0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33E63-B52D-45B7-E801-99BBE8593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67A88134-2E46-463D-321B-1457ABEDF345}"/>
              </a:ext>
            </a:extLst>
          </p:cNvPr>
          <p:cNvSpPr txBox="1">
            <a:spLocks/>
          </p:cNvSpPr>
          <p:nvPr/>
        </p:nvSpPr>
        <p:spPr>
          <a:xfrm>
            <a:off x="691990" y="533400"/>
            <a:ext cx="10536304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še pomoč</a:t>
            </a:r>
          </a:p>
        </p:txBody>
      </p:sp>
      <p:pic>
        <p:nvPicPr>
          <p:cNvPr id="10" name="Slika 9" descr="Slika, ki vsebuje besede besedilo, posnetek zaslona, programska oprema, pisava&#10;&#10;Vsebina, ustvarjena z UI, morda ni pravilna.">
            <a:extLst>
              <a:ext uri="{FF2B5EF4-FFF2-40B4-BE49-F238E27FC236}">
                <a16:creationId xmlns:a16="http://schemas.microsoft.com/office/drawing/2014/main" id="{1122787A-CE9E-F194-4525-76397554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15" y="1678621"/>
            <a:ext cx="6679563" cy="3616488"/>
          </a:xfrm>
          <a:prstGeom prst="rect">
            <a:avLst/>
          </a:prstGeom>
        </p:spPr>
      </p:pic>
      <p:sp>
        <p:nvSpPr>
          <p:cNvPr id="14" name="PoljeZBesedilom 13">
            <a:extLst>
              <a:ext uri="{FF2B5EF4-FFF2-40B4-BE49-F238E27FC236}">
                <a16:creationId xmlns:a16="http://schemas.microsoft.com/office/drawing/2014/main" id="{1D36AC2F-D250-F7E2-A4D4-DE133BF8F8A6}"/>
              </a:ext>
            </a:extLst>
          </p:cNvPr>
          <p:cNvSpPr txBox="1"/>
          <p:nvPr/>
        </p:nvSpPr>
        <p:spPr>
          <a:xfrm>
            <a:off x="790015" y="1277738"/>
            <a:ext cx="6098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https://www.enarocanje.si/#/kontakt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oljeZBesedilom 2">
            <a:extLst>
              <a:ext uri="{FF2B5EF4-FFF2-40B4-BE49-F238E27FC236}">
                <a16:creationId xmlns:a16="http://schemas.microsoft.com/office/drawing/2014/main" id="{7BCEED6B-A032-06F6-DE84-31CAFD8D43C7}"/>
              </a:ext>
            </a:extLst>
          </p:cNvPr>
          <p:cNvSpPr txBox="1"/>
          <p:nvPr/>
        </p:nvSpPr>
        <p:spPr>
          <a:xfrm>
            <a:off x="790015" y="5179378"/>
            <a:ext cx="68101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sl-SI" sz="1400" kern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400" kern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l-SI" sz="14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Telefonsko svetovanje (sistem javnega naročanja): 01 478 1688, vsak torek, sredo in četrtek med 9.00 in 12.00 uro: </a:t>
            </a:r>
            <a:r>
              <a:rPr lang="sl-SI" sz="1400" u="sng" kern="0" dirty="0">
                <a:solidFill>
                  <a:srgbClr val="9454C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https://ejn.gov.si/direktorat/pomoc-uporabnikom.html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Slika 6" descr="Slika, ki vsebuje besede peščena ura&#10;&#10;Vsebina, ustvarjena z UI, morda ni pravilna.">
            <a:extLst>
              <a:ext uri="{FF2B5EF4-FFF2-40B4-BE49-F238E27FC236}">
                <a16:creationId xmlns:a16="http://schemas.microsoft.com/office/drawing/2014/main" id="{BCA19CA1-E962-37C1-2AA3-027595C2E9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15573" y="2529283"/>
            <a:ext cx="893445" cy="126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67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8D1AAC-BACE-E5DA-506F-C7E1382DC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Slika 9" descr="Many hands raising thumbs up">
            <a:extLst>
              <a:ext uri="{FF2B5EF4-FFF2-40B4-BE49-F238E27FC236}">
                <a16:creationId xmlns:a16="http://schemas.microsoft.com/office/drawing/2014/main" id="{9F3A1152-1B57-2A1E-7AC2-E25CC74E2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r="13657" b="-1"/>
          <a:stretch>
            <a:fillRect/>
          </a:stretch>
        </p:blipFill>
        <p:spPr>
          <a:xfrm>
            <a:off x="594360" y="596644"/>
            <a:ext cx="7140181" cy="5664712"/>
          </a:xfrm>
          <a:prstGeom prst="rect">
            <a:avLst/>
          </a:prstGeom>
        </p:spPr>
      </p:pic>
      <p:sp>
        <p:nvSpPr>
          <p:cNvPr id="6" name="Naslov 1">
            <a:extLst>
              <a:ext uri="{FF2B5EF4-FFF2-40B4-BE49-F238E27FC236}">
                <a16:creationId xmlns:a16="http://schemas.microsoft.com/office/drawing/2014/main" id="{E387FA46-7B72-CF2B-3F75-7A34D4D298B9}"/>
              </a:ext>
            </a:extLst>
          </p:cNvPr>
          <p:cNvSpPr txBox="1">
            <a:spLocks/>
          </p:cNvSpPr>
          <p:nvPr/>
        </p:nvSpPr>
        <p:spPr>
          <a:xfrm>
            <a:off x="8636924" y="1426930"/>
            <a:ext cx="2716876" cy="2002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Zaključek</a:t>
            </a: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B767849B-1191-C921-21C9-2C6706D5E0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37401" y="4299384"/>
            <a:ext cx="3316398" cy="1961972"/>
          </a:xfrm>
        </p:spPr>
        <p:txBody>
          <a:bodyPr vert="horz" lIns="91440" tIns="45720" rIns="91440" bIns="45720" rtlCol="0">
            <a:normAutofit/>
          </a:bodyPr>
          <a:lstStyle/>
          <a:p>
            <a:pPr lvl="0" algn="r"/>
            <a:r>
              <a:rPr lang="en-US" i="0">
                <a:solidFill>
                  <a:schemeClr val="tx1"/>
                </a:solidFill>
              </a:rPr>
              <a:t>Hvala za pozornost</a:t>
            </a:r>
            <a:endParaRPr lang="en-US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3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A57D6-A38E-E45D-4489-8479EDAE6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B213BF1D-0B81-D51C-547D-9F996E516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990" y="1346653"/>
            <a:ext cx="10857280" cy="4855363"/>
          </a:xfrm>
        </p:spPr>
        <p:txBody>
          <a:bodyPr>
            <a:normAutofit/>
          </a:bodyPr>
          <a:lstStyle/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 izraz za naročilo, za katerega zaradi njegove (nizke) vrednosti bistveni deli zakona, ki urejajo javno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naročanje, ne veljajo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je naročilo, katerega vrednost je </a:t>
            </a:r>
            <a:r>
              <a:rPr lang="sl-SI" sz="20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nižja od vrednosti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iz: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- prvega odstavka 21. člena ZJN-3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- drugega odstavka 7. člena ZJNPOV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je naročilo, oddano kot </a:t>
            </a:r>
            <a:r>
              <a:rPr lang="sl-SI" sz="20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posamezni izločeni sklop </a:t>
            </a: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skladu s petim odstavkom 73. člena ZJN-3 oz.</a:t>
            </a:r>
          </a:p>
          <a:p>
            <a:pPr lvl="0"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petim odstavkom 8. člena ZJNPOV</a:t>
            </a:r>
          </a:p>
          <a:p>
            <a:pPr algn="just">
              <a:lnSpc>
                <a:spcPct val="120000"/>
              </a:lnSpc>
            </a:pPr>
            <a:r>
              <a:rPr lang="sl-SI" sz="20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 je naročilo iz </a:t>
            </a:r>
            <a:r>
              <a:rPr lang="sl-SI" sz="20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15., 16., 17., 18. točke prvega odstavka 27. člena ZJN-3</a:t>
            </a:r>
          </a:p>
          <a:p>
            <a:pPr lvl="0" algn="just">
              <a:lnSpc>
                <a:spcPct val="120000"/>
              </a:lnSpc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sl-SI" sz="1700" i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Upoštevati: drugi odstavek 21. člena ZJN-3 oz. peti odstavek 19. člena ZJNPOV</a:t>
            </a:r>
          </a:p>
          <a:p>
            <a:pPr lvl="0" algn="just">
              <a:lnSpc>
                <a:spcPct val="120000"/>
              </a:lnSpc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b="1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36D8997D-CB20-403C-2D1B-C47EBE2EDD7B}"/>
              </a:ext>
            </a:extLst>
          </p:cNvPr>
          <p:cNvSpPr txBox="1">
            <a:spLocks/>
          </p:cNvSpPr>
          <p:nvPr/>
        </p:nvSpPr>
        <p:spPr>
          <a:xfrm>
            <a:off x="658813" y="533400"/>
            <a:ext cx="6051269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Kaj je „evidenčno naročilo“?</a:t>
            </a:r>
          </a:p>
        </p:txBody>
      </p:sp>
    </p:spTree>
    <p:extLst>
      <p:ext uri="{BB962C8B-B14F-4D97-AF65-F5344CB8AC3E}">
        <p14:creationId xmlns:p14="http://schemas.microsoft.com/office/powerpoint/2010/main" val="1352937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A473F-FD79-3981-9F4F-72F39686B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4114A397-77AE-9255-1AFD-9B9507366D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8260" y="1594861"/>
            <a:ext cx="7695352" cy="6096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sl-SI" sz="17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21. člen ZJN-3</a:t>
            </a: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D04CC056-FE3B-20C3-BBA1-063B3E0B3CD5}"/>
              </a:ext>
            </a:extLst>
          </p:cNvPr>
          <p:cNvSpPr txBox="1">
            <a:spLocks/>
          </p:cNvSpPr>
          <p:nvPr/>
        </p:nvSpPr>
        <p:spPr>
          <a:xfrm>
            <a:off x="658813" y="533400"/>
            <a:ext cx="1021985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Mejne vrednosti za evidenčna naročila (v letu 2025)</a:t>
            </a:r>
          </a:p>
        </p:txBody>
      </p:sp>
      <p:pic>
        <p:nvPicPr>
          <p:cNvPr id="5" name="Slika 4" descr="Slika, ki vsebuje besede besedilo, posnetek zaslona, pisava, številka&#10;&#10;Vsebina, ustvarjena z UI, morda ni pravilna.">
            <a:extLst>
              <a:ext uri="{FF2B5EF4-FFF2-40B4-BE49-F238E27FC236}">
                <a16:creationId xmlns:a16="http://schemas.microsoft.com/office/drawing/2014/main" id="{AD272DC8-535A-BE04-FBB3-8B71254B7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2" y="2360488"/>
            <a:ext cx="3877370" cy="2043953"/>
          </a:xfrm>
          <a:prstGeom prst="rect">
            <a:avLst/>
          </a:prstGeom>
        </p:spPr>
      </p:pic>
      <p:pic>
        <p:nvPicPr>
          <p:cNvPr id="8" name="Slika 7" descr="Slika, ki vsebuje besede besedilo, posnetek zaslona, pisava, številka&#10;&#10;Vsebina, ustvarjena z UI, morda ni pravilna.">
            <a:extLst>
              <a:ext uri="{FF2B5EF4-FFF2-40B4-BE49-F238E27FC236}">
                <a16:creationId xmlns:a16="http://schemas.microsoft.com/office/drawing/2014/main" id="{3AF4C74D-ADDB-9EB3-A190-29CB54A40F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025" y="2347041"/>
            <a:ext cx="3877371" cy="2031425"/>
          </a:xfrm>
          <a:prstGeom prst="rect">
            <a:avLst/>
          </a:prstGeom>
        </p:spPr>
      </p:pic>
      <p:pic>
        <p:nvPicPr>
          <p:cNvPr id="10" name="Slika 9" descr="Slika, ki vsebuje besede besedilo, posnetek zaslona, pisava, vrstica&#10;&#10;Vsebina, ustvarjena z UI, morda ni pravilna.">
            <a:extLst>
              <a:ext uri="{FF2B5EF4-FFF2-40B4-BE49-F238E27FC236}">
                <a16:creationId xmlns:a16="http://schemas.microsoft.com/office/drawing/2014/main" id="{A1CFA9D4-3C74-E70B-D830-2891F42A4E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53" y="2328284"/>
            <a:ext cx="4040030" cy="1766938"/>
          </a:xfrm>
          <a:prstGeom prst="rect">
            <a:avLst/>
          </a:prstGeom>
        </p:spPr>
      </p:pic>
      <p:sp>
        <p:nvSpPr>
          <p:cNvPr id="16" name="Označba mesta besedila 3">
            <a:extLst>
              <a:ext uri="{FF2B5EF4-FFF2-40B4-BE49-F238E27FC236}">
                <a16:creationId xmlns:a16="http://schemas.microsoft.com/office/drawing/2014/main" id="{7E7CCC44-59FA-B679-1B64-6878CD586167}"/>
              </a:ext>
            </a:extLst>
          </p:cNvPr>
          <p:cNvSpPr txBox="1">
            <a:spLocks/>
          </p:cNvSpPr>
          <p:nvPr/>
        </p:nvSpPr>
        <p:spPr>
          <a:xfrm>
            <a:off x="219635" y="5283840"/>
            <a:ext cx="11807948" cy="6096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sz="17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 odstavek 73. člena ZJN-3, peti odstavek 8. člena ZJNPOV (izločeni sklopi): 79.999 EUR </a:t>
            </a:r>
          </a:p>
        </p:txBody>
      </p:sp>
      <p:sp>
        <p:nvSpPr>
          <p:cNvPr id="2" name="Označba mesta besedila 3">
            <a:extLst>
              <a:ext uri="{FF2B5EF4-FFF2-40B4-BE49-F238E27FC236}">
                <a16:creationId xmlns:a16="http://schemas.microsoft.com/office/drawing/2014/main" id="{EBF7D16B-29BF-5BEA-CED3-A9BDC8B43276}"/>
              </a:ext>
            </a:extLst>
          </p:cNvPr>
          <p:cNvSpPr txBox="1">
            <a:spLocks/>
          </p:cNvSpPr>
          <p:nvPr/>
        </p:nvSpPr>
        <p:spPr>
          <a:xfrm>
            <a:off x="8044249" y="1594844"/>
            <a:ext cx="3959492" cy="6096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sl-SI" sz="17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 člen ZJNPOV</a:t>
            </a:r>
          </a:p>
        </p:txBody>
      </p:sp>
    </p:spTree>
    <p:extLst>
      <p:ext uri="{BB962C8B-B14F-4D97-AF65-F5344CB8AC3E}">
        <p14:creationId xmlns:p14="http://schemas.microsoft.com/office/powerpoint/2010/main" val="120645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76876-A60C-111D-F8ED-F134F4004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1A7F233C-1BB7-A25B-0A03-7FF53544E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356" y="1379709"/>
            <a:ext cx="10803288" cy="6096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sl-SI" sz="1700" b="1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15., 16., 17. in 18. točka prvega odstavka 27. člena ZJN-3</a:t>
            </a: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BDEB7E89-8E08-4D04-E6F9-3556F81F0E3F}"/>
              </a:ext>
            </a:extLst>
          </p:cNvPr>
          <p:cNvSpPr txBox="1">
            <a:spLocks/>
          </p:cNvSpPr>
          <p:nvPr/>
        </p:nvSpPr>
        <p:spPr>
          <a:xfrm>
            <a:off x="658813" y="533400"/>
            <a:ext cx="1021985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Mejne vrednosti za evidenčna naročila (v letu 2025)</a:t>
            </a:r>
          </a:p>
        </p:txBody>
      </p:sp>
      <p:pic>
        <p:nvPicPr>
          <p:cNvPr id="9" name="Slika 8" descr="Slika, ki vsebuje besede besedilo, posnetek zaslona, pisava, vrstica&#10;&#10;Vsebina, ustvarjena z UI, morda ni pravilna.">
            <a:extLst>
              <a:ext uri="{FF2B5EF4-FFF2-40B4-BE49-F238E27FC236}">
                <a16:creationId xmlns:a16="http://schemas.microsoft.com/office/drawing/2014/main" id="{FFEC0A05-B487-72DB-49B6-5C9493B08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56" y="2195293"/>
            <a:ext cx="5220429" cy="1752845"/>
          </a:xfrm>
          <a:prstGeom prst="rect">
            <a:avLst/>
          </a:prstGeom>
        </p:spPr>
      </p:pic>
      <p:pic>
        <p:nvPicPr>
          <p:cNvPr id="12" name="Slika 11" descr="Slika, ki vsebuje besede besedilo, posnetek zaslona, pisava, vrstica&#10;&#10;Vsebina, ustvarjena z UI, morda ni pravilna.">
            <a:extLst>
              <a:ext uri="{FF2B5EF4-FFF2-40B4-BE49-F238E27FC236}">
                <a16:creationId xmlns:a16="http://schemas.microsoft.com/office/drawing/2014/main" id="{A4B07004-14F9-CA0D-356E-97BE6FB12A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794" y="2226018"/>
            <a:ext cx="5191850" cy="176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3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C9A71-F27B-0DFD-43B7-8AD7E1648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B869131-809F-4714-9B05-385CAF009A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B563C99D-186F-A20A-C933-9A88071BAC48}"/>
              </a:ext>
            </a:extLst>
          </p:cNvPr>
          <p:cNvSpPr txBox="1">
            <a:spLocks/>
          </p:cNvSpPr>
          <p:nvPr/>
        </p:nvSpPr>
        <p:spPr>
          <a:xfrm>
            <a:off x="700644" y="596645"/>
            <a:ext cx="11082648" cy="651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kern="1200" dirty="0" err="1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Obveznosti</a:t>
            </a:r>
            <a:r>
              <a:rPr lang="en-US" sz="32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kern="1200" dirty="0" err="1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naročnika</a:t>
            </a:r>
            <a:r>
              <a:rPr lang="en-US" sz="32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 </a:t>
            </a:r>
            <a:r>
              <a:rPr lang="en-US" sz="3200" kern="1200" dirty="0" err="1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zvezi</a:t>
            </a:r>
            <a:r>
              <a:rPr lang="en-US" sz="32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 </a:t>
            </a:r>
            <a:r>
              <a:rPr lang="en-US" sz="3200" kern="1200" dirty="0" err="1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evidenčnimi</a:t>
            </a:r>
            <a:r>
              <a:rPr lang="en-US" sz="32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kern="1200" dirty="0" err="1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naročili</a:t>
            </a:r>
            <a:r>
              <a:rPr lang="sl-SI" sz="32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sz="20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(21. člen ZJN-3)</a:t>
            </a:r>
            <a:endParaRPr lang="en-US" sz="2000" kern="1200" dirty="0">
              <a:gradFill>
                <a:gsLst>
                  <a:gs pos="100000">
                    <a:schemeClr val="tx2"/>
                  </a:gs>
                  <a:gs pos="0">
                    <a:schemeClr val="accent1"/>
                  </a:gs>
                </a:gsLst>
                <a:lin ang="0" scaled="1"/>
              </a:gra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3BC3BE17-7EB7-305E-6688-1E450DA065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4360" y="1372177"/>
            <a:ext cx="4322024" cy="415668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sz="1900" i="0" dirty="0">
                <a:solidFill>
                  <a:schemeClr val="tx1"/>
                </a:solidFill>
              </a:rPr>
              <a:t>V</a:t>
            </a:r>
            <a:r>
              <a:rPr lang="en-US" sz="1900" i="0" dirty="0">
                <a:solidFill>
                  <a:schemeClr val="tx1"/>
                </a:solidFill>
              </a:rPr>
              <a:t>od</a:t>
            </a:r>
            <a:r>
              <a:rPr lang="sl-SI" sz="1900" i="0" dirty="0" err="1">
                <a:solidFill>
                  <a:schemeClr val="tx1"/>
                </a:solidFill>
              </a:rPr>
              <a:t>enje</a:t>
            </a:r>
            <a:r>
              <a:rPr lang="sl-SI" sz="1900" i="0" dirty="0">
                <a:solidFill>
                  <a:schemeClr val="tx1"/>
                </a:solidFill>
              </a:rPr>
              <a:t>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evidence </a:t>
            </a:r>
            <a:r>
              <a:rPr lang="sl-SI" sz="1900" i="0" dirty="0">
                <a:solidFill>
                  <a:schemeClr val="tx1"/>
                </a:solidFill>
              </a:rPr>
              <a:t>o oddaji evidenčnih naročil</a:t>
            </a:r>
          </a:p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sz="1900" i="0" dirty="0">
                <a:solidFill>
                  <a:schemeClr val="tx1"/>
                </a:solidFill>
              </a:rPr>
              <a:t>Sporočanje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stat</a:t>
            </a:r>
            <a:r>
              <a:rPr lang="en-US" sz="1900" i="0" dirty="0" err="1">
                <a:solidFill>
                  <a:schemeClr val="tx1"/>
                </a:solidFill>
                <a:highlight>
                  <a:srgbClr val="00FFFF"/>
                </a:highlight>
              </a:rPr>
              <a:t>ističn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ih poda</a:t>
            </a:r>
            <a:r>
              <a:rPr lang="en-US" sz="1900" i="0" dirty="0" err="1">
                <a:solidFill>
                  <a:schemeClr val="tx1"/>
                </a:solidFill>
                <a:highlight>
                  <a:srgbClr val="00FFFF"/>
                </a:highlight>
              </a:rPr>
              <a:t>tk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ov </a:t>
            </a:r>
            <a:r>
              <a:rPr lang="sl-SI" sz="1900" i="0" dirty="0">
                <a:solidFill>
                  <a:schemeClr val="tx1"/>
                </a:solidFill>
              </a:rPr>
              <a:t>o oddanih evidenčnih naročilih</a:t>
            </a:r>
          </a:p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sl-SI" sz="1900" i="0" dirty="0">
              <a:solidFill>
                <a:schemeClr val="tx1"/>
              </a:solidFill>
            </a:endParaRPr>
          </a:p>
          <a:p>
            <a:pPr marL="28575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sl-SI" sz="1900" i="0" dirty="0">
                <a:solidFill>
                  <a:schemeClr val="tx1"/>
                </a:solidFill>
              </a:rPr>
              <a:t>Objavljanje </a:t>
            </a:r>
            <a:r>
              <a:rPr lang="sl-SI" sz="1900" i="0" dirty="0" err="1">
                <a:solidFill>
                  <a:schemeClr val="tx1"/>
                </a:solidFill>
                <a:highlight>
                  <a:srgbClr val="00FFFF"/>
                </a:highlight>
              </a:rPr>
              <a:t>sez</a:t>
            </a:r>
            <a:r>
              <a:rPr lang="en-US" sz="1900" i="0" dirty="0" err="1">
                <a:solidFill>
                  <a:schemeClr val="tx1"/>
                </a:solidFill>
                <a:highlight>
                  <a:srgbClr val="00FFFF"/>
                </a:highlight>
              </a:rPr>
              <a:t>nam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a</a:t>
            </a:r>
            <a:r>
              <a:rPr lang="en-US" sz="1900" i="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en-US" sz="1900" i="0" dirty="0" err="1">
                <a:solidFill>
                  <a:schemeClr val="tx1"/>
                </a:solidFill>
              </a:rPr>
              <a:t>oddanih</a:t>
            </a:r>
            <a:r>
              <a:rPr lang="en-US" sz="1900" i="0" dirty="0">
                <a:solidFill>
                  <a:schemeClr val="tx1"/>
                </a:solidFill>
              </a:rPr>
              <a:t> </a:t>
            </a:r>
            <a:r>
              <a:rPr lang="en-US" sz="1900" i="0" dirty="0" err="1">
                <a:solidFill>
                  <a:schemeClr val="tx1"/>
                </a:solidFill>
              </a:rPr>
              <a:t>evidenčnih</a:t>
            </a:r>
            <a:r>
              <a:rPr lang="en-US" sz="1900" i="0" dirty="0">
                <a:solidFill>
                  <a:schemeClr val="tx1"/>
                </a:solidFill>
              </a:rPr>
              <a:t> </a:t>
            </a:r>
            <a:r>
              <a:rPr lang="en-US" sz="1900" i="0" dirty="0" err="1">
                <a:solidFill>
                  <a:schemeClr val="tx1"/>
                </a:solidFill>
              </a:rPr>
              <a:t>naročil</a:t>
            </a:r>
            <a:endParaRPr lang="en-US" sz="1900" i="0" dirty="0">
              <a:solidFill>
                <a:schemeClr val="tx1"/>
              </a:solidFill>
            </a:endParaRPr>
          </a:p>
          <a:p>
            <a:pPr marL="342900" lvl="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900" i="0" dirty="0">
              <a:solidFill>
                <a:schemeClr val="tx1"/>
              </a:solidFill>
            </a:endParaRPr>
          </a:p>
        </p:txBody>
      </p:sp>
      <p:sp>
        <p:nvSpPr>
          <p:cNvPr id="14" name="Označba mesta besedila 3">
            <a:extLst>
              <a:ext uri="{FF2B5EF4-FFF2-40B4-BE49-F238E27FC236}">
                <a16:creationId xmlns:a16="http://schemas.microsoft.com/office/drawing/2014/main" id="{D5A82437-7ACD-5C13-E4EE-1A6FFD30654A}"/>
              </a:ext>
            </a:extLst>
          </p:cNvPr>
          <p:cNvSpPr txBox="1">
            <a:spLocks/>
          </p:cNvSpPr>
          <p:nvPr/>
        </p:nvSpPr>
        <p:spPr>
          <a:xfrm>
            <a:off x="6329548" y="1404128"/>
            <a:ext cx="5453743" cy="1263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vrsta predmeta (B/S/G)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navedba predmeta (opis)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vrednost (brez DDV v EUR)</a:t>
            </a: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Puščica: desno 22">
            <a:extLst>
              <a:ext uri="{FF2B5EF4-FFF2-40B4-BE49-F238E27FC236}">
                <a16:creationId xmlns:a16="http://schemas.microsoft.com/office/drawing/2014/main" id="{D2BB565C-48E9-24EB-F620-9687B0832AF0}"/>
              </a:ext>
            </a:extLst>
          </p:cNvPr>
          <p:cNvSpPr/>
          <p:nvPr/>
        </p:nvSpPr>
        <p:spPr>
          <a:xfrm>
            <a:off x="5110046" y="1793476"/>
            <a:ext cx="80139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Označba mesta besedila 3">
            <a:extLst>
              <a:ext uri="{FF2B5EF4-FFF2-40B4-BE49-F238E27FC236}">
                <a16:creationId xmlns:a16="http://schemas.microsoft.com/office/drawing/2014/main" id="{33F40833-E5BC-4612-79BF-006891B493C9}"/>
              </a:ext>
            </a:extLst>
          </p:cNvPr>
          <p:cNvSpPr txBox="1">
            <a:spLocks/>
          </p:cNvSpPr>
          <p:nvPr/>
        </p:nvSpPr>
        <p:spPr>
          <a:xfrm>
            <a:off x="6351320" y="3945308"/>
            <a:ext cx="5453743" cy="1583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en-US" sz="2400" i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vrsta predmeta (B/S/G) (stolpec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C, spustni s.</a:t>
            </a: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navedba predmeta (opis) (stolpec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vrednost (brez DDV v EUR) (stolpec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naziv gospodarskega subjekta (stolpec </a:t>
            </a:r>
            <a:r>
              <a:rPr lang="sl-SI" sz="1900" i="0" dirty="0">
                <a:solidFill>
                  <a:schemeClr val="tx1"/>
                </a:solidFill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sl-SI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14300">
              <a:lnSpc>
                <a:spcPct val="100000"/>
              </a:lnSpc>
            </a:pPr>
            <a:endParaRPr lang="sl-SI" sz="190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Puščica: desno 6">
            <a:extLst>
              <a:ext uri="{FF2B5EF4-FFF2-40B4-BE49-F238E27FC236}">
                <a16:creationId xmlns:a16="http://schemas.microsoft.com/office/drawing/2014/main" id="{B96B475D-16BE-CF14-AAB1-6FA63347AEDC}"/>
              </a:ext>
            </a:extLst>
          </p:cNvPr>
          <p:cNvSpPr/>
          <p:nvPr/>
        </p:nvSpPr>
        <p:spPr>
          <a:xfrm>
            <a:off x="5075996" y="4063063"/>
            <a:ext cx="80139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9A1B3DD1-D7F7-7D70-DF4D-534D204AD5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55" y="5600872"/>
            <a:ext cx="11224808" cy="10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12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 animBg="1"/>
      <p:bldP spid="2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7D567D6-FACC-9D5B-6C5E-C5574F2E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715530"/>
          </a:xfrm>
        </p:spPr>
        <p:txBody>
          <a:bodyPr>
            <a:normAutofit/>
          </a:bodyPr>
          <a:lstStyle/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POROČANJE O EVIDENČNIH NAROČILIH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B7C516A4-998B-0F41-F298-48BA7FB6D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8214" y="1104283"/>
            <a:ext cx="5059362" cy="823912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sl-SI" i="0" dirty="0"/>
              <a:t>A. SPOROČANJE STATISTIČNIH PODATKOV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05138CA3-D8FD-3FE5-4E27-544E1EAD0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75065"/>
            <a:ext cx="5157787" cy="3814598"/>
          </a:xfrm>
          <a:ln w="127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sl-SI" dirty="0"/>
              <a:t>OBVEZNOST: </a:t>
            </a:r>
            <a:r>
              <a:rPr lang="sl-SI" b="1" dirty="0"/>
              <a:t>sporočiti</a:t>
            </a:r>
            <a:r>
              <a:rPr lang="sl-SI" dirty="0"/>
              <a:t> podatke</a:t>
            </a:r>
          </a:p>
          <a:p>
            <a:pPr lvl="1"/>
            <a:r>
              <a:rPr lang="sl-SI" dirty="0"/>
              <a:t>o </a:t>
            </a:r>
            <a:r>
              <a:rPr lang="sl-SI" b="1" dirty="0">
                <a:solidFill>
                  <a:schemeClr val="accent1"/>
                </a:solidFill>
              </a:rPr>
              <a:t>skupnem številu </a:t>
            </a:r>
            <a:r>
              <a:rPr lang="sl-SI" dirty="0"/>
              <a:t>oddanih naročil</a:t>
            </a:r>
          </a:p>
          <a:p>
            <a:pPr lvl="1"/>
            <a:r>
              <a:rPr lang="sl-SI" dirty="0"/>
              <a:t>o </a:t>
            </a:r>
            <a:r>
              <a:rPr lang="sl-SI" b="1" dirty="0">
                <a:solidFill>
                  <a:schemeClr val="accent1"/>
                </a:solidFill>
              </a:rPr>
              <a:t>skupni vrednosti</a:t>
            </a:r>
            <a:r>
              <a:rPr lang="sl-SI" b="1" dirty="0"/>
              <a:t> </a:t>
            </a:r>
            <a:r>
              <a:rPr lang="sl-SI" dirty="0"/>
              <a:t>oddanih naročil</a:t>
            </a:r>
          </a:p>
          <a:p>
            <a:pPr lvl="1"/>
            <a:r>
              <a:rPr lang="sl-SI" dirty="0"/>
              <a:t>ločeno na</a:t>
            </a:r>
          </a:p>
          <a:p>
            <a:pPr lvl="2"/>
            <a:r>
              <a:rPr lang="sl-SI" b="1" dirty="0">
                <a:solidFill>
                  <a:schemeClr val="accent1"/>
                </a:solidFill>
              </a:rPr>
              <a:t>področje JN </a:t>
            </a:r>
            <a:r>
              <a:rPr lang="sl-SI" dirty="0"/>
              <a:t>(splošno/infrastrukturno/obrambno)</a:t>
            </a:r>
          </a:p>
          <a:p>
            <a:pPr lvl="2"/>
            <a:r>
              <a:rPr lang="sl-SI" b="1" dirty="0">
                <a:solidFill>
                  <a:schemeClr val="accent1"/>
                </a:solidFill>
              </a:rPr>
              <a:t>vrsto predmeta </a:t>
            </a:r>
            <a:r>
              <a:rPr lang="sl-SI" dirty="0"/>
              <a:t>(blago/storitve/gradnje)</a:t>
            </a:r>
          </a:p>
          <a:p>
            <a:pPr lvl="2"/>
            <a:endParaRPr lang="sl-SI" dirty="0"/>
          </a:p>
          <a:p>
            <a:r>
              <a:rPr lang="sl-SI" dirty="0"/>
              <a:t>DO KDAJ: </a:t>
            </a:r>
            <a:r>
              <a:rPr lang="sl-SI" b="1" dirty="0">
                <a:solidFill>
                  <a:schemeClr val="accent1"/>
                </a:solidFill>
              </a:rPr>
              <a:t>do zadnjega dne februarja </a:t>
            </a:r>
            <a:r>
              <a:rPr lang="sl-SI" dirty="0"/>
              <a:t>tekočega leta za evidenčna naročila, oddana v preteklem letu</a:t>
            </a:r>
          </a:p>
          <a:p>
            <a:r>
              <a:rPr lang="sl-SI" dirty="0"/>
              <a:t>KJE: </a:t>
            </a:r>
            <a:r>
              <a:rPr lang="sl-SI" b="1" dirty="0">
                <a:solidFill>
                  <a:schemeClr val="accent1"/>
                </a:solidFill>
              </a:rPr>
              <a:t>na portalu javnih naročil (PJN)</a:t>
            </a:r>
          </a:p>
          <a:p>
            <a:pPr lvl="1"/>
            <a:endParaRPr lang="sl-SI" dirty="0"/>
          </a:p>
          <a:p>
            <a:pPr lvl="1"/>
            <a:endParaRPr lang="sl-SI" dirty="0"/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C31F95DB-FB08-14B7-71A5-F51F4AA02C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04283"/>
            <a:ext cx="5183188" cy="823912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sl-SI" i="0" dirty="0"/>
              <a:t>B. SEZNAM ODDANIH EVIDENČNIH NAROČIL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17254ABE-BD6F-4186-C8B3-C95EDD9FD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75065"/>
            <a:ext cx="5183188" cy="3814598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sl-SI" dirty="0"/>
              <a:t>OBVEZNOST: </a:t>
            </a:r>
            <a:r>
              <a:rPr lang="sl-SI" b="1" dirty="0"/>
              <a:t>objaviti</a:t>
            </a:r>
            <a:r>
              <a:rPr lang="sl-SI" dirty="0"/>
              <a:t> </a:t>
            </a:r>
            <a:r>
              <a:rPr lang="sl-SI" b="1" dirty="0">
                <a:solidFill>
                  <a:schemeClr val="accent1"/>
                </a:solidFill>
              </a:rPr>
              <a:t>del evidence </a:t>
            </a:r>
            <a:r>
              <a:rPr lang="sl-SI" dirty="0"/>
              <a:t>o evidenčnih naročilih</a:t>
            </a:r>
          </a:p>
          <a:p>
            <a:pPr lvl="1"/>
            <a:r>
              <a:rPr lang="sl-SI" dirty="0"/>
              <a:t>vrednost </a:t>
            </a:r>
            <a:r>
              <a:rPr lang="sl-SI" b="1" dirty="0">
                <a:solidFill>
                  <a:schemeClr val="accent1"/>
                </a:solidFill>
              </a:rPr>
              <a:t>≥ 10.000 EUR brez DDV </a:t>
            </a:r>
            <a:r>
              <a:rPr lang="sl-SI" dirty="0"/>
              <a:t>in nižja od mejnih vrednosti iz prvega odstavka 21. člena ZJN-3</a:t>
            </a:r>
          </a:p>
          <a:p>
            <a:pPr lvl="1"/>
            <a:r>
              <a:rPr lang="sl-SI" dirty="0"/>
              <a:t>splošno in infrastrukturno področje</a:t>
            </a:r>
          </a:p>
          <a:p>
            <a:endParaRPr lang="sl-SI" sz="1100" dirty="0"/>
          </a:p>
          <a:p>
            <a:endParaRPr lang="sl-SI" sz="1100" dirty="0"/>
          </a:p>
          <a:p>
            <a:r>
              <a:rPr lang="sl-SI" dirty="0"/>
              <a:t>DO KDAJ: </a:t>
            </a:r>
            <a:r>
              <a:rPr lang="sl-SI" b="1" dirty="0">
                <a:solidFill>
                  <a:schemeClr val="accent1"/>
                </a:solidFill>
              </a:rPr>
              <a:t>do zadnjega dne februarja</a:t>
            </a:r>
            <a:r>
              <a:rPr lang="sl-SI" b="1" dirty="0"/>
              <a:t> </a:t>
            </a:r>
            <a:r>
              <a:rPr lang="sl-SI" dirty="0"/>
              <a:t>tekočega leta za evidenčna naročila, oddana v preteklem letu</a:t>
            </a:r>
          </a:p>
          <a:p>
            <a:r>
              <a:rPr lang="sl-SI" dirty="0"/>
              <a:t>KJE: </a:t>
            </a:r>
            <a:r>
              <a:rPr lang="sl-SI" b="1" dirty="0">
                <a:solidFill>
                  <a:schemeClr val="accent1"/>
                </a:solidFill>
              </a:rPr>
              <a:t>na portalu javnih naročil (PJN)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67268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4FAC9-6B2B-4473-F9B0-B351863EF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07678682-FAD8-8B0B-55CD-37D6082EB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990" y="1346653"/>
            <a:ext cx="10857280" cy="4855363"/>
          </a:xfrm>
        </p:spPr>
        <p:txBody>
          <a:bodyPr>
            <a:normAutofit fontScale="85000" lnSpcReduction="20000"/>
          </a:bodyPr>
          <a:lstStyle/>
          <a:p>
            <a:pPr lvl="0" fontAlgn="base"/>
            <a:r>
              <a:rPr lang="sl-SI" b="1" i="0" dirty="0">
                <a:solidFill>
                  <a:srgbClr val="FF0000"/>
                </a:solidFill>
              </a:rPr>
              <a:t>- na splošnem področju (ZJN-3):</a:t>
            </a:r>
            <a:r>
              <a:rPr lang="sl-SI" i="0" dirty="0">
                <a:solidFill>
                  <a:srgbClr val="FF0000"/>
                </a:solidFill>
              </a:rPr>
              <a:t> </a:t>
            </a:r>
            <a:r>
              <a:rPr lang="sl-SI" i="0" dirty="0"/>
              <a:t>naročila, oddana na podlagi postopkov iz 39. člena ZJN-3 (</a:t>
            </a:r>
            <a:r>
              <a:rPr lang="sl-SI" b="1" i="0" dirty="0"/>
              <a:t>odprti postopek</a:t>
            </a:r>
            <a:r>
              <a:rPr lang="sl-SI" i="0" dirty="0"/>
              <a:t>, </a:t>
            </a:r>
            <a:r>
              <a:rPr lang="sl-SI" b="1" i="0" dirty="0"/>
              <a:t>omejeni postopek</a:t>
            </a:r>
            <a:r>
              <a:rPr lang="sl-SI" i="0" dirty="0"/>
              <a:t>, konkurenčni dialog, partnerstvo za inovacije, konkurenčni postopek s pogajanji, postopek s pogajanji brez predhodne objave, </a:t>
            </a:r>
            <a:r>
              <a:rPr lang="sl-SI" b="1" i="0" dirty="0"/>
              <a:t>postopek naročila male vrednosti</a:t>
            </a:r>
            <a:r>
              <a:rPr lang="sl-SI" i="0" dirty="0"/>
              <a:t>)</a:t>
            </a:r>
          </a:p>
          <a:p>
            <a:pPr lvl="0" fontAlgn="base"/>
            <a:r>
              <a:rPr lang="sl-SI" b="1" i="0" dirty="0">
                <a:solidFill>
                  <a:srgbClr val="FF0000"/>
                </a:solidFill>
              </a:rPr>
              <a:t>- na infrastrukturnem področju (ZJN-3):</a:t>
            </a:r>
            <a:r>
              <a:rPr lang="sl-SI" i="0" dirty="0">
                <a:solidFill>
                  <a:srgbClr val="FF0000"/>
                </a:solidFill>
              </a:rPr>
              <a:t> </a:t>
            </a:r>
            <a:r>
              <a:rPr lang="sl-SI" i="0" dirty="0"/>
              <a:t>naročila, oddana na podlagi postopkov iz 39. člena ZJN-3 (</a:t>
            </a:r>
            <a:r>
              <a:rPr lang="sl-SI" b="1" i="0" dirty="0"/>
              <a:t>odprti postopek</a:t>
            </a:r>
            <a:r>
              <a:rPr lang="sl-SI" i="0" dirty="0"/>
              <a:t>, </a:t>
            </a:r>
            <a:r>
              <a:rPr lang="sl-SI" b="1" i="0" dirty="0"/>
              <a:t>omejeni postopek</a:t>
            </a:r>
            <a:r>
              <a:rPr lang="sl-SI" i="0" dirty="0"/>
              <a:t>, konkurenčni dialog, partnerstvo za inovacije, postopek s pogajanji z objavo, postopek s pogajanji brez predhodne objave, </a:t>
            </a:r>
            <a:r>
              <a:rPr lang="sl-SI" b="1" i="0" dirty="0"/>
              <a:t>postopek naročila male vrednosti</a:t>
            </a:r>
            <a:r>
              <a:rPr lang="sl-SI" i="0" dirty="0"/>
              <a:t>)</a:t>
            </a:r>
          </a:p>
          <a:p>
            <a:pPr lvl="0" fontAlgn="base"/>
            <a:r>
              <a:rPr lang="sl-SI" b="1" i="0" dirty="0">
                <a:solidFill>
                  <a:srgbClr val="FF0000"/>
                </a:solidFill>
              </a:rPr>
              <a:t>- na področju obrambe in varnosti (ZJNPOV):</a:t>
            </a:r>
            <a:r>
              <a:rPr lang="sl-SI" i="0" dirty="0">
                <a:solidFill>
                  <a:srgbClr val="FF0000"/>
                </a:solidFill>
              </a:rPr>
              <a:t> </a:t>
            </a:r>
            <a:r>
              <a:rPr lang="sl-SI" i="0" dirty="0"/>
              <a:t>naročila, oddana na podlagi postopkov iz 19. člena ZJNPOV (postopek s predhodnim ugotavljanjem sposobnosti, postopek s pogajanji po predhodni objavi, postopek s pogajanji brez predhodne objave, konkurenčni dialog ali postopek zbiranja ponudb po predhodni objavi)  </a:t>
            </a:r>
          </a:p>
          <a:p>
            <a:pPr lvl="0" fontAlgn="base"/>
            <a:r>
              <a:rPr lang="sl-SI" b="1" i="0" dirty="0">
                <a:solidFill>
                  <a:srgbClr val="FF0000"/>
                </a:solidFill>
              </a:rPr>
              <a:t>- posamezna naročila, oddana na podlagi sklenjenih okvirnih sporazumov (OS)</a:t>
            </a:r>
            <a:endParaRPr lang="sl-SI" i="0" dirty="0">
              <a:solidFill>
                <a:srgbClr val="FF0000"/>
              </a:solidFill>
            </a:endParaRPr>
          </a:p>
          <a:p>
            <a:pPr lvl="0" fontAlgn="base"/>
            <a:r>
              <a:rPr lang="sl-SI" b="1" i="0" dirty="0">
                <a:solidFill>
                  <a:srgbClr val="FF0000"/>
                </a:solidFill>
              </a:rPr>
              <a:t>- posamezna naročila, oddana na podlagi dinamičnega nabavnega sistema (DNS)</a:t>
            </a:r>
            <a:r>
              <a:rPr lang="sl-SI" dirty="0">
                <a:solidFill>
                  <a:srgbClr val="FF0000"/>
                </a:solidFill>
              </a:rPr>
              <a:t> </a:t>
            </a:r>
          </a:p>
          <a:p>
            <a:pPr lvl="0" algn="just">
              <a:lnSpc>
                <a:spcPct val="120000"/>
              </a:lnSpc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20000"/>
              </a:lnSpc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b="1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8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sl-SI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700" i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4ACF2E3A-CB72-BEE9-ED0B-1837B7D7B0FB}"/>
              </a:ext>
            </a:extLst>
          </p:cNvPr>
          <p:cNvSpPr txBox="1">
            <a:spLocks/>
          </p:cNvSpPr>
          <p:nvPr/>
        </p:nvSpPr>
        <p:spPr>
          <a:xfrm>
            <a:off x="658813" y="533399"/>
            <a:ext cx="11174599" cy="7037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Katera naročila </a:t>
            </a:r>
            <a:r>
              <a:rPr lang="sl-SI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predstavljajo evidenčnih naročil in </a:t>
            </a:r>
            <a:r>
              <a:rPr lang="sl-SI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NISO</a:t>
            </a:r>
            <a:r>
              <a:rPr lang="sl-SI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predmet poročanja?</a:t>
            </a:r>
          </a:p>
        </p:txBody>
      </p:sp>
    </p:spTree>
    <p:extLst>
      <p:ext uri="{BB962C8B-B14F-4D97-AF65-F5344CB8AC3E}">
        <p14:creationId xmlns:p14="http://schemas.microsoft.com/office/powerpoint/2010/main" val="137367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B55F0-07F1-A204-AE04-0039A35DE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1">
            <a:extLst>
              <a:ext uri="{FF2B5EF4-FFF2-40B4-BE49-F238E27FC236}">
                <a16:creationId xmlns:a16="http://schemas.microsoft.com/office/drawing/2014/main" id="{D7196845-8F01-48CC-4B89-F4FD20B23FE4}"/>
              </a:ext>
            </a:extLst>
          </p:cNvPr>
          <p:cNvSpPr txBox="1">
            <a:spLocks/>
          </p:cNvSpPr>
          <p:nvPr/>
        </p:nvSpPr>
        <p:spPr>
          <a:xfrm>
            <a:off x="642730" y="364056"/>
            <a:ext cx="3158910" cy="1400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5400" kern="1200" dirty="0">
                <a:gradFill>
                  <a:gsLst>
                    <a:gs pos="100000">
                      <a:schemeClr val="tx2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haroni" panose="02010803020104030203" pitchFamily="2" charset="-79"/>
                <a:ea typeface="+mn-ea"/>
                <a:cs typeface="Angsana New" panose="02020603050405020304" pitchFamily="18" charset="-34"/>
              </a:defRPr>
            </a:lvl1pPr>
          </a:lstStyle>
          <a:p>
            <a:r>
              <a:rPr lang="sl-SI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Portal javnih naročil (PJN) → notranji zavihek  </a:t>
            </a:r>
          </a:p>
          <a:p>
            <a:r>
              <a:rPr lang="sl-SI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„Evidenčna naročila“</a:t>
            </a:r>
          </a:p>
        </p:txBody>
      </p: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95102EDA-5CE9-49EA-8F89-F542CF46FD1F}"/>
              </a:ext>
            </a:extLst>
          </p:cNvPr>
          <p:cNvGrpSpPr/>
          <p:nvPr/>
        </p:nvGrpSpPr>
        <p:grpSpPr>
          <a:xfrm>
            <a:off x="2005652" y="4406899"/>
            <a:ext cx="1795987" cy="1934817"/>
            <a:chOff x="2905732" y="2671799"/>
            <a:chExt cx="2208192" cy="2178105"/>
          </a:xfrm>
        </p:grpSpPr>
        <p:sp>
          <p:nvSpPr>
            <p:cNvPr id="25" name="Pravokotnik: zaokroženi vogali 24">
              <a:extLst>
                <a:ext uri="{FF2B5EF4-FFF2-40B4-BE49-F238E27FC236}">
                  <a16:creationId xmlns:a16="http://schemas.microsoft.com/office/drawing/2014/main" id="{AD44C6FF-3985-2997-C643-FD91CD9E3A45}"/>
                </a:ext>
              </a:extLst>
            </p:cNvPr>
            <p:cNvSpPr/>
            <p:nvPr/>
          </p:nvSpPr>
          <p:spPr>
            <a:xfrm>
              <a:off x="2905732" y="2671799"/>
              <a:ext cx="2208192" cy="217810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sl-SI"/>
            </a:p>
          </p:txBody>
        </p:sp>
        <p:sp>
          <p:nvSpPr>
            <p:cNvPr id="26" name="Pravokotnik: zaokroženi vogali 4">
              <a:extLst>
                <a:ext uri="{FF2B5EF4-FFF2-40B4-BE49-F238E27FC236}">
                  <a16:creationId xmlns:a16="http://schemas.microsoft.com/office/drawing/2014/main" id="{78070B15-B8A7-2BAA-02A9-66241A090D3B}"/>
                </a:ext>
              </a:extLst>
            </p:cNvPr>
            <p:cNvSpPr txBox="1"/>
            <p:nvPr/>
          </p:nvSpPr>
          <p:spPr>
            <a:xfrm>
              <a:off x="2905732" y="2671799"/>
              <a:ext cx="2144396" cy="21143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l-SI" sz="1400" b="1" kern="1200" dirty="0"/>
                <a:t>B. SEZNAM</a:t>
              </a: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l-SI" sz="1400" b="1" dirty="0">
                  <a:solidFill>
                    <a:schemeClr val="accent5"/>
                  </a:solidFill>
                </a:rPr>
                <a:t>obvezno (vsaj) </a:t>
              </a:r>
              <a:r>
                <a:rPr lang="sl-SI" sz="1400" b="1" kern="1200" dirty="0">
                  <a:solidFill>
                    <a:schemeClr val="accent5"/>
                  </a:solidFill>
                </a:rPr>
                <a:t>DEL evidenčnih naročil (izmed vseh zajetih v A.)</a:t>
              </a:r>
            </a:p>
          </p:txBody>
        </p:sp>
      </p:grpSp>
      <p:grpSp>
        <p:nvGrpSpPr>
          <p:cNvPr id="29" name="Skupina 28">
            <a:extLst>
              <a:ext uri="{FF2B5EF4-FFF2-40B4-BE49-F238E27FC236}">
                <a16:creationId xmlns:a16="http://schemas.microsoft.com/office/drawing/2014/main" id="{1EFF034C-BD3D-FCA4-6CCF-A6AD9C6B2688}"/>
              </a:ext>
            </a:extLst>
          </p:cNvPr>
          <p:cNvGrpSpPr/>
          <p:nvPr/>
        </p:nvGrpSpPr>
        <p:grpSpPr>
          <a:xfrm>
            <a:off x="1953766" y="1836928"/>
            <a:ext cx="1795987" cy="1768063"/>
            <a:chOff x="2905732" y="2671799"/>
            <a:chExt cx="2208192" cy="2178105"/>
          </a:xfrm>
        </p:grpSpPr>
        <p:sp>
          <p:nvSpPr>
            <p:cNvPr id="30" name="Pravokotnik: zaokroženi vogali 29">
              <a:extLst>
                <a:ext uri="{FF2B5EF4-FFF2-40B4-BE49-F238E27FC236}">
                  <a16:creationId xmlns:a16="http://schemas.microsoft.com/office/drawing/2014/main" id="{2C5E7AD5-B696-D171-3B76-B7E850E90DA2}"/>
                </a:ext>
              </a:extLst>
            </p:cNvPr>
            <p:cNvSpPr/>
            <p:nvPr/>
          </p:nvSpPr>
          <p:spPr>
            <a:xfrm>
              <a:off x="2905732" y="2671799"/>
              <a:ext cx="2208192" cy="217810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sl-SI"/>
            </a:p>
          </p:txBody>
        </p:sp>
        <p:sp>
          <p:nvSpPr>
            <p:cNvPr id="31" name="Pravokotnik: zaokroženi vogali 4">
              <a:extLst>
                <a:ext uri="{FF2B5EF4-FFF2-40B4-BE49-F238E27FC236}">
                  <a16:creationId xmlns:a16="http://schemas.microsoft.com/office/drawing/2014/main" id="{E4C736E5-63BD-A750-A015-8279E6DC25A5}"/>
                </a:ext>
              </a:extLst>
            </p:cNvPr>
            <p:cNvSpPr txBox="1"/>
            <p:nvPr/>
          </p:nvSpPr>
          <p:spPr>
            <a:xfrm>
              <a:off x="2969527" y="2735594"/>
              <a:ext cx="2080602" cy="20505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sl-SI" sz="1400" b="1" kern="1200" dirty="0"/>
                <a:t>A. STATISTIČNI PODATKI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1400" b="1" dirty="0">
                  <a:solidFill>
                    <a:schemeClr val="accent5"/>
                  </a:solidFill>
                </a:rPr>
                <a:t>VSA evidenčna naročila</a:t>
              </a:r>
              <a:endParaRPr lang="sl-SI" sz="1400" b="1" kern="1200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35" name="Slika 34" descr="Slika, ki vsebuje besede besedilo, posnetek zaslona, programska oprema, številka&#10;&#10;Vsebina, ustvarjena z UI, morda ni pravilna.">
            <a:extLst>
              <a:ext uri="{FF2B5EF4-FFF2-40B4-BE49-F238E27FC236}">
                <a16:creationId xmlns:a16="http://schemas.microsoft.com/office/drawing/2014/main" id="{76B49FF4-3003-D8CF-EC90-F4DE6F382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966" y="332963"/>
            <a:ext cx="807948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deVTI">
  <a:themeElements>
    <a:clrScheme name="gradient">
      <a:dk1>
        <a:sysClr val="windowText" lastClr="000000"/>
      </a:dk1>
      <a:lt1>
        <a:sysClr val="window" lastClr="FFFFFF"/>
      </a:lt1>
      <a:dk2>
        <a:srgbClr val="203040"/>
      </a:dk2>
      <a:lt2>
        <a:srgbClr val="ECF0F0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DA2A69"/>
      </a:accent6>
      <a:hlink>
        <a:srgbClr val="3E8FF1"/>
      </a:hlink>
      <a:folHlink>
        <a:srgbClr val="939393"/>
      </a:folHlink>
    </a:clrScheme>
    <a:fontScheme name="Custom 49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deVTI" id="{1194088A-B135-4437-9FD8-7466BBC13A13}" vid="{B787DE2F-1995-45D8-A8E2-6B5CC521AC55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4576</TotalTime>
  <Words>1887</Words>
  <Application>Microsoft Office PowerPoint</Application>
  <PresentationFormat>Širokozaslonsko</PresentationFormat>
  <Paragraphs>271</Paragraphs>
  <Slides>27</Slides>
  <Notes>27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27</vt:i4>
      </vt:variant>
    </vt:vector>
  </HeadingPairs>
  <TitlesOfParts>
    <vt:vector size="33" baseType="lpstr">
      <vt:lpstr>Aharoni</vt:lpstr>
      <vt:lpstr>Arial</vt:lpstr>
      <vt:lpstr>Avenir Next LT Pro</vt:lpstr>
      <vt:lpstr>Calibri</vt:lpstr>
      <vt:lpstr>Wingdings</vt:lpstr>
      <vt:lpstr>FadeVTI</vt:lpstr>
      <vt:lpstr>OBJAVA PODATKOV O EVIDENČNIH NAROČILIH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POROČANJE O EVIDENČNIH NAROČILIH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B. Objavljanje seznama evidenčnih naročilih </vt:lpstr>
      <vt:lpstr>PowerPointova predstavitev</vt:lpstr>
      <vt:lpstr>PowerPointova predstavitev</vt:lpstr>
      <vt:lpstr>PowerPointova predstavitev</vt:lpstr>
      <vt:lpstr>PowerPointova predstavitev</vt:lpstr>
      <vt:lpstr>NAJPOGOSTEJŠE NAPAKE (in posledice napak)</vt:lpstr>
      <vt:lpstr>(TEHNIČNA) VPRAŠANJA</vt:lpstr>
      <vt:lpstr>PowerPointova predstavitev</vt:lpstr>
      <vt:lpstr>NEODDAJA oz. ODDAJA NAPAČNIH STATISTIČNIH PODATKOV (ZJN-3)</vt:lpstr>
      <vt:lpstr>Priporočila za prakso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</dc:title>
  <dc:creator>* Ljubojević</dc:creator>
  <cp:lastModifiedBy>Aleksandra Jesenovec Ljubojević</cp:lastModifiedBy>
  <cp:revision>450</cp:revision>
  <dcterms:created xsi:type="dcterms:W3CDTF">2023-12-09T23:19:40Z</dcterms:created>
  <dcterms:modified xsi:type="dcterms:W3CDTF">2026-02-06T10:15:57Z</dcterms:modified>
</cp:coreProperties>
</file>